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12192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57" y="819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1/8/2021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6000" b="0" i="0">
                <a:solidFill>
                  <a:schemeClr val="tx1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1/8/2021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6000" b="0" i="0">
                <a:solidFill>
                  <a:schemeClr val="tx1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29339" y="1903476"/>
            <a:ext cx="4833620" cy="381444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456456" y="1962708"/>
            <a:ext cx="5017134" cy="40328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1/8/2021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6000" b="0" i="0">
                <a:solidFill>
                  <a:schemeClr val="tx1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1/8/2021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1/8/2021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935287" y="2040128"/>
            <a:ext cx="6321425" cy="19354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00" b="0" i="0">
                <a:solidFill>
                  <a:schemeClr val="tx1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560067" y="1637791"/>
            <a:ext cx="9071864" cy="33762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1/8/2021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46228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3640"/>
              </a:spcBef>
            </a:pPr>
            <a:r>
              <a:rPr spc="-5" dirty="0"/>
              <a:t>DOS Hearing</a:t>
            </a:r>
            <a:r>
              <a:rPr spc="-40" dirty="0"/>
              <a:t> </a:t>
            </a:r>
            <a:r>
              <a:rPr spc="-10" dirty="0"/>
              <a:t>Council</a:t>
            </a:r>
          </a:p>
          <a:p>
            <a:pPr algn="ctr">
              <a:lnSpc>
                <a:spcPct val="100000"/>
              </a:lnSpc>
              <a:spcBef>
                <a:spcPts val="1415"/>
              </a:spcBef>
            </a:pPr>
            <a:r>
              <a:rPr sz="2400" b="0" spc="-25" dirty="0">
                <a:latin typeface="Calibri"/>
                <a:cs typeface="Calibri"/>
              </a:rPr>
              <a:t>Training </a:t>
            </a:r>
            <a:r>
              <a:rPr sz="2400" b="0" spc="-5" dirty="0">
                <a:latin typeface="Calibri"/>
                <a:cs typeface="Calibri"/>
              </a:rPr>
              <a:t>module </a:t>
            </a:r>
            <a:r>
              <a:rPr sz="2400" b="0" dirty="0">
                <a:latin typeface="Calibri"/>
                <a:cs typeface="Calibri"/>
              </a:rPr>
              <a:t>part</a:t>
            </a:r>
            <a:r>
              <a:rPr sz="2400" b="0" spc="-10" dirty="0">
                <a:latin typeface="Calibri"/>
                <a:cs typeface="Calibri"/>
              </a:rPr>
              <a:t> </a:t>
            </a:r>
            <a:r>
              <a:rPr sz="2400" b="0" dirty="0">
                <a:latin typeface="Calibri"/>
                <a:cs typeface="Calibri"/>
              </a:rPr>
              <a:t>I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08" y="611123"/>
            <a:ext cx="9832975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spc="-5" dirty="0"/>
              <a:t>Asking impactful </a:t>
            </a:r>
            <a:r>
              <a:rPr sz="4400" dirty="0"/>
              <a:t>&amp; </a:t>
            </a:r>
            <a:r>
              <a:rPr sz="4400" spc="-35" dirty="0"/>
              <a:t>effective </a:t>
            </a:r>
            <a:r>
              <a:rPr sz="4400" spc="-10" dirty="0"/>
              <a:t>questions</a:t>
            </a:r>
            <a:r>
              <a:rPr sz="4400" spc="80" dirty="0"/>
              <a:t> </a:t>
            </a:r>
            <a:r>
              <a:rPr sz="4400" spc="-20" dirty="0"/>
              <a:t>cont.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916939" y="1770379"/>
            <a:ext cx="9554845" cy="39274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241300" algn="l"/>
              </a:tabLst>
            </a:pPr>
            <a:r>
              <a:rPr sz="3600" spc="-5" dirty="0">
                <a:latin typeface="Calibri"/>
                <a:cs typeface="Calibri"/>
              </a:rPr>
              <a:t>When </a:t>
            </a:r>
            <a:r>
              <a:rPr sz="3600" dirty="0">
                <a:latin typeface="Calibri"/>
                <a:cs typeface="Calibri"/>
              </a:rPr>
              <a:t>asking </a:t>
            </a:r>
            <a:r>
              <a:rPr sz="3600" spc="-10" dirty="0">
                <a:latin typeface="Calibri"/>
                <a:cs typeface="Calibri"/>
              </a:rPr>
              <a:t>questions, </a:t>
            </a:r>
            <a:r>
              <a:rPr sz="3600" spc="-15" dirty="0">
                <a:latin typeface="Calibri"/>
                <a:cs typeface="Calibri"/>
              </a:rPr>
              <a:t>maintain </a:t>
            </a:r>
            <a:r>
              <a:rPr sz="3600" spc="-5" dirty="0">
                <a:latin typeface="Calibri"/>
                <a:cs typeface="Calibri"/>
              </a:rPr>
              <a:t>these </a:t>
            </a:r>
            <a:r>
              <a:rPr sz="3600" spc="-20" dirty="0">
                <a:latin typeface="Calibri"/>
                <a:cs typeface="Calibri"/>
              </a:rPr>
              <a:t>standards:</a:t>
            </a:r>
            <a:endParaRPr sz="3600">
              <a:latin typeface="Calibri"/>
              <a:cs typeface="Calibri"/>
            </a:endParaRPr>
          </a:p>
          <a:p>
            <a:pPr marL="697865" lvl="1" indent="-228600">
              <a:lnSpc>
                <a:spcPct val="100000"/>
              </a:lnSpc>
              <a:spcBef>
                <a:spcPts val="70"/>
              </a:spcBef>
              <a:buFont typeface="Arial"/>
              <a:buChar char="•"/>
              <a:tabLst>
                <a:tab pos="698500" algn="l"/>
              </a:tabLst>
            </a:pPr>
            <a:r>
              <a:rPr sz="3600" dirty="0">
                <a:latin typeface="Calibri"/>
                <a:cs typeface="Calibri"/>
              </a:rPr>
              <a:t>Be</a:t>
            </a:r>
            <a:r>
              <a:rPr sz="3600" spc="-15" dirty="0">
                <a:latin typeface="Calibri"/>
                <a:cs typeface="Calibri"/>
              </a:rPr>
              <a:t> </a:t>
            </a:r>
            <a:r>
              <a:rPr sz="3600" spc="-65" dirty="0">
                <a:latin typeface="Calibri"/>
                <a:cs typeface="Calibri"/>
              </a:rPr>
              <a:t>clear.</a:t>
            </a:r>
            <a:endParaRPr sz="3600">
              <a:latin typeface="Calibri"/>
              <a:cs typeface="Calibri"/>
            </a:endParaRPr>
          </a:p>
          <a:p>
            <a:pPr marL="697865" lvl="1" indent="-228600">
              <a:lnSpc>
                <a:spcPct val="100000"/>
              </a:lnSpc>
              <a:spcBef>
                <a:spcPts val="70"/>
              </a:spcBef>
              <a:buFont typeface="Arial"/>
              <a:buChar char="•"/>
              <a:tabLst>
                <a:tab pos="698500" algn="l"/>
              </a:tabLst>
            </a:pPr>
            <a:r>
              <a:rPr sz="3600" dirty="0">
                <a:latin typeface="Calibri"/>
                <a:cs typeface="Calibri"/>
              </a:rPr>
              <a:t>Be</a:t>
            </a:r>
            <a:r>
              <a:rPr sz="3600" spc="-15" dirty="0">
                <a:latin typeface="Calibri"/>
                <a:cs typeface="Calibri"/>
              </a:rPr>
              <a:t> </a:t>
            </a:r>
            <a:r>
              <a:rPr sz="3600" spc="-20" dirty="0">
                <a:latin typeface="Calibri"/>
                <a:cs typeface="Calibri"/>
              </a:rPr>
              <a:t>accurate.</a:t>
            </a:r>
            <a:endParaRPr sz="3600">
              <a:latin typeface="Calibri"/>
              <a:cs typeface="Calibri"/>
            </a:endParaRPr>
          </a:p>
          <a:p>
            <a:pPr marL="697865" lvl="1" indent="-2286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698500" algn="l"/>
              </a:tabLst>
            </a:pPr>
            <a:r>
              <a:rPr sz="3600" dirty="0">
                <a:latin typeface="Calibri"/>
                <a:cs typeface="Calibri"/>
              </a:rPr>
              <a:t>Be</a:t>
            </a:r>
            <a:r>
              <a:rPr sz="3600" spc="-15" dirty="0">
                <a:latin typeface="Calibri"/>
                <a:cs typeface="Calibri"/>
              </a:rPr>
              <a:t> </a:t>
            </a:r>
            <a:r>
              <a:rPr sz="3600" spc="-25" dirty="0">
                <a:latin typeface="Calibri"/>
                <a:cs typeface="Calibri"/>
              </a:rPr>
              <a:t>relevant.</a:t>
            </a:r>
            <a:endParaRPr sz="3600">
              <a:latin typeface="Calibri"/>
              <a:cs typeface="Calibri"/>
            </a:endParaRPr>
          </a:p>
          <a:p>
            <a:pPr marL="697865" lvl="1" indent="-228600">
              <a:lnSpc>
                <a:spcPct val="100000"/>
              </a:lnSpc>
              <a:spcBef>
                <a:spcPts val="70"/>
              </a:spcBef>
              <a:buFont typeface="Arial"/>
              <a:buChar char="•"/>
              <a:tabLst>
                <a:tab pos="698500" algn="l"/>
              </a:tabLst>
            </a:pPr>
            <a:r>
              <a:rPr sz="3600" dirty="0">
                <a:latin typeface="Calibri"/>
                <a:cs typeface="Calibri"/>
              </a:rPr>
              <a:t>Be</a:t>
            </a:r>
            <a:r>
              <a:rPr sz="3600" spc="-15" dirty="0">
                <a:latin typeface="Calibri"/>
                <a:cs typeface="Calibri"/>
              </a:rPr>
              <a:t> </a:t>
            </a:r>
            <a:r>
              <a:rPr sz="3600" spc="-10" dirty="0">
                <a:latin typeface="Calibri"/>
                <a:cs typeface="Calibri"/>
              </a:rPr>
              <a:t>logical.</a:t>
            </a:r>
            <a:endParaRPr sz="3600">
              <a:latin typeface="Calibri"/>
              <a:cs typeface="Calibri"/>
            </a:endParaRPr>
          </a:p>
          <a:p>
            <a:pPr marL="697865" lvl="1" indent="-228600">
              <a:lnSpc>
                <a:spcPct val="100000"/>
              </a:lnSpc>
              <a:spcBef>
                <a:spcPts val="75"/>
              </a:spcBef>
              <a:buFont typeface="Arial"/>
              <a:buChar char="•"/>
              <a:tabLst>
                <a:tab pos="698500" algn="l"/>
              </a:tabLst>
            </a:pPr>
            <a:r>
              <a:rPr sz="3600" dirty="0">
                <a:latin typeface="Calibri"/>
                <a:cs typeface="Calibri"/>
              </a:rPr>
              <a:t>Be</a:t>
            </a:r>
            <a:r>
              <a:rPr sz="3600" spc="-15" dirty="0">
                <a:latin typeface="Calibri"/>
                <a:cs typeface="Calibri"/>
              </a:rPr>
              <a:t> </a:t>
            </a:r>
            <a:r>
              <a:rPr sz="3600" spc="-90" dirty="0">
                <a:latin typeface="Calibri"/>
                <a:cs typeface="Calibri"/>
              </a:rPr>
              <a:t>fair.</a:t>
            </a:r>
            <a:endParaRPr sz="3600">
              <a:latin typeface="Calibri"/>
              <a:cs typeface="Calibri"/>
            </a:endParaRPr>
          </a:p>
          <a:p>
            <a:pPr marL="697865" lvl="1" indent="-228600">
              <a:lnSpc>
                <a:spcPct val="100000"/>
              </a:lnSpc>
              <a:spcBef>
                <a:spcPts val="95"/>
              </a:spcBef>
              <a:buFont typeface="Arial"/>
              <a:buChar char="•"/>
              <a:tabLst>
                <a:tab pos="698500" algn="l"/>
              </a:tabLst>
            </a:pPr>
            <a:r>
              <a:rPr sz="3600" dirty="0">
                <a:latin typeface="Calibri"/>
                <a:cs typeface="Calibri"/>
              </a:rPr>
              <a:t>Be</a:t>
            </a:r>
            <a:r>
              <a:rPr sz="3600" spc="-15" dirty="0">
                <a:latin typeface="Calibri"/>
                <a:cs typeface="Calibri"/>
              </a:rPr>
              <a:t> </a:t>
            </a:r>
            <a:r>
              <a:rPr sz="3600" spc="-10" dirty="0">
                <a:latin typeface="Calibri"/>
                <a:cs typeface="Calibri"/>
              </a:rPr>
              <a:t>reasonable.</a:t>
            </a:r>
            <a:endParaRPr sz="3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895" y="611123"/>
            <a:ext cx="8829675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spc="-10" dirty="0"/>
              <a:t>Student </a:t>
            </a:r>
            <a:r>
              <a:rPr sz="4400" spc="-20" dirty="0"/>
              <a:t>Sexual </a:t>
            </a:r>
            <a:r>
              <a:rPr sz="4400" spc="-5" dirty="0"/>
              <a:t>misconduct</a:t>
            </a:r>
            <a:r>
              <a:rPr sz="4400" spc="-20" dirty="0"/>
              <a:t> </a:t>
            </a:r>
            <a:r>
              <a:rPr sz="4400" spc="-5" dirty="0"/>
              <a:t>questioning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1102867" y="1750059"/>
            <a:ext cx="9434830" cy="4350385"/>
          </a:xfrm>
          <a:prstGeom prst="rect">
            <a:avLst/>
          </a:prstGeom>
        </p:spPr>
        <p:txBody>
          <a:bodyPr vert="horz" wrap="square" lIns="0" tIns="63500" rIns="0" bIns="0" rtlCol="0">
            <a:spAutoFit/>
          </a:bodyPr>
          <a:lstStyle/>
          <a:p>
            <a:pPr marL="241300" marR="144780" indent="-228600">
              <a:lnSpc>
                <a:spcPts val="3000"/>
              </a:lnSpc>
              <a:spcBef>
                <a:spcPts val="500"/>
              </a:spcBef>
              <a:buFont typeface="Arial"/>
              <a:buChar char="•"/>
              <a:tabLst>
                <a:tab pos="241935" algn="l"/>
              </a:tabLst>
            </a:pPr>
            <a:r>
              <a:rPr sz="2800" spc="-5" dirty="0">
                <a:latin typeface="Calibri"/>
                <a:cs typeface="Calibri"/>
              </a:rPr>
              <a:t>When hearing an </a:t>
            </a:r>
            <a:r>
              <a:rPr sz="2800" spc="-10" dirty="0">
                <a:latin typeface="Calibri"/>
                <a:cs typeface="Calibri"/>
              </a:rPr>
              <a:t>alleged </a:t>
            </a:r>
            <a:r>
              <a:rPr sz="2800" spc="-15" dirty="0">
                <a:latin typeface="Calibri"/>
                <a:cs typeface="Calibri"/>
              </a:rPr>
              <a:t>sexual </a:t>
            </a:r>
            <a:r>
              <a:rPr sz="2800" spc="-5" dirty="0">
                <a:latin typeface="Calibri"/>
                <a:cs typeface="Calibri"/>
              </a:rPr>
              <a:t>misconduct </a:t>
            </a:r>
            <a:r>
              <a:rPr sz="2800" spc="-10" dirty="0">
                <a:latin typeface="Calibri"/>
                <a:cs typeface="Calibri"/>
              </a:rPr>
              <a:t>case, there </a:t>
            </a:r>
            <a:r>
              <a:rPr sz="2800" spc="-5" dirty="0">
                <a:latin typeface="Calibri"/>
                <a:cs typeface="Calibri"/>
              </a:rPr>
              <a:t>should  </a:t>
            </a:r>
            <a:r>
              <a:rPr sz="2800" dirty="0">
                <a:latin typeface="Calibri"/>
                <a:cs typeface="Calibri"/>
              </a:rPr>
              <a:t>be </a:t>
            </a:r>
            <a:r>
              <a:rPr sz="2800" spc="-25" dirty="0">
                <a:latin typeface="Calibri"/>
                <a:cs typeface="Calibri"/>
              </a:rPr>
              <a:t>extra </a:t>
            </a:r>
            <a:r>
              <a:rPr sz="2800" spc="-15" dirty="0">
                <a:latin typeface="Calibri"/>
                <a:cs typeface="Calibri"/>
              </a:rPr>
              <a:t>focus </a:t>
            </a:r>
            <a:r>
              <a:rPr sz="2800" spc="-5" dirty="0">
                <a:latin typeface="Calibri"/>
                <a:cs typeface="Calibri"/>
              </a:rPr>
              <a:t>on </a:t>
            </a:r>
            <a:r>
              <a:rPr sz="2800" spc="-10" dirty="0">
                <a:latin typeface="Calibri"/>
                <a:cs typeface="Calibri"/>
              </a:rPr>
              <a:t>discovering </a:t>
            </a:r>
            <a:r>
              <a:rPr sz="2800" spc="-5" dirty="0">
                <a:latin typeface="Calibri"/>
                <a:cs typeface="Calibri"/>
              </a:rPr>
              <a:t>the </a:t>
            </a:r>
            <a:r>
              <a:rPr sz="2800" spc="-15" dirty="0">
                <a:latin typeface="Calibri"/>
                <a:cs typeface="Calibri"/>
              </a:rPr>
              <a:t>answers to </a:t>
            </a:r>
            <a:r>
              <a:rPr sz="2800" spc="-5" dirty="0">
                <a:latin typeface="Calibri"/>
                <a:cs typeface="Calibri"/>
              </a:rPr>
              <a:t>these</a:t>
            </a:r>
            <a:r>
              <a:rPr sz="2800" spc="5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questions:</a:t>
            </a:r>
            <a:endParaRPr sz="2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Font typeface="Arial"/>
              <a:buChar char="•"/>
            </a:pPr>
            <a:endParaRPr sz="3950">
              <a:latin typeface="Times New Roman"/>
              <a:cs typeface="Times New Roman"/>
            </a:endParaRPr>
          </a:p>
          <a:p>
            <a:pPr marL="696595" marR="5080" lvl="1" indent="-226695">
              <a:lnSpc>
                <a:spcPts val="3000"/>
              </a:lnSpc>
              <a:buFont typeface="Arial"/>
              <a:buChar char="•"/>
              <a:tabLst>
                <a:tab pos="699135" algn="l"/>
              </a:tabLst>
            </a:pPr>
            <a:r>
              <a:rPr sz="2800" spc="-40" dirty="0">
                <a:latin typeface="Calibri"/>
                <a:cs typeface="Calibri"/>
              </a:rPr>
              <a:t>Was </a:t>
            </a:r>
            <a:r>
              <a:rPr sz="2800" spc="-15" dirty="0">
                <a:latin typeface="Calibri"/>
                <a:cs typeface="Calibri"/>
              </a:rPr>
              <a:t>there </a:t>
            </a:r>
            <a:r>
              <a:rPr sz="2800" spc="-25" dirty="0">
                <a:latin typeface="Calibri"/>
                <a:cs typeface="Calibri"/>
              </a:rPr>
              <a:t>force? </a:t>
            </a:r>
            <a:r>
              <a:rPr sz="2800" spc="-20" dirty="0">
                <a:latin typeface="Calibri"/>
                <a:cs typeface="Calibri"/>
              </a:rPr>
              <a:t>Force </a:t>
            </a:r>
            <a:r>
              <a:rPr sz="2800" spc="-5" dirty="0">
                <a:latin typeface="Calibri"/>
                <a:cs typeface="Calibri"/>
              </a:rPr>
              <a:t>is the </a:t>
            </a:r>
            <a:r>
              <a:rPr sz="2800" dirty="0">
                <a:latin typeface="Calibri"/>
                <a:cs typeface="Calibri"/>
              </a:rPr>
              <a:t>use </a:t>
            </a:r>
            <a:r>
              <a:rPr sz="2800" spc="-5" dirty="0">
                <a:latin typeface="Calibri"/>
                <a:cs typeface="Calibri"/>
              </a:rPr>
              <a:t>of </a:t>
            </a:r>
            <a:r>
              <a:rPr sz="2800" spc="-15" dirty="0">
                <a:latin typeface="Calibri"/>
                <a:cs typeface="Calibri"/>
              </a:rPr>
              <a:t>physical </a:t>
            </a:r>
            <a:r>
              <a:rPr sz="2800" spc="-5" dirty="0">
                <a:latin typeface="Calibri"/>
                <a:cs typeface="Calibri"/>
              </a:rPr>
              <a:t>violence </a:t>
            </a:r>
            <a:r>
              <a:rPr sz="2800" spc="-10" dirty="0">
                <a:latin typeface="Calibri"/>
                <a:cs typeface="Calibri"/>
              </a:rPr>
              <a:t>and/or  </a:t>
            </a:r>
            <a:r>
              <a:rPr sz="2800" spc="-5" dirty="0">
                <a:latin typeface="Calibri"/>
                <a:cs typeface="Calibri"/>
              </a:rPr>
              <a:t>imposing on someone </a:t>
            </a:r>
            <a:r>
              <a:rPr sz="2800" spc="-15" dirty="0">
                <a:latin typeface="Calibri"/>
                <a:cs typeface="Calibri"/>
              </a:rPr>
              <a:t>physically to </a:t>
            </a:r>
            <a:r>
              <a:rPr sz="2800" spc="-20" dirty="0">
                <a:latin typeface="Calibri"/>
                <a:cs typeface="Calibri"/>
              </a:rPr>
              <a:t>gain </a:t>
            </a:r>
            <a:r>
              <a:rPr sz="2800" spc="-15" dirty="0">
                <a:latin typeface="Calibri"/>
                <a:cs typeface="Calibri"/>
              </a:rPr>
              <a:t>sexual</a:t>
            </a:r>
            <a:r>
              <a:rPr sz="2800" spc="6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access.</a:t>
            </a:r>
            <a:endParaRPr sz="2800">
              <a:latin typeface="Calibri"/>
              <a:cs typeface="Calibri"/>
            </a:endParaRPr>
          </a:p>
          <a:p>
            <a:pPr lvl="1">
              <a:lnSpc>
                <a:spcPct val="100000"/>
              </a:lnSpc>
              <a:spcBef>
                <a:spcPts val="40"/>
              </a:spcBef>
              <a:buFont typeface="Arial"/>
              <a:buChar char="•"/>
            </a:pPr>
            <a:endParaRPr sz="3100">
              <a:latin typeface="Times New Roman"/>
              <a:cs typeface="Times New Roman"/>
            </a:endParaRPr>
          </a:p>
          <a:p>
            <a:pPr marL="697230" lvl="1" indent="-229235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697230" algn="l"/>
              </a:tabLst>
            </a:pPr>
            <a:r>
              <a:rPr sz="2800" spc="-40" dirty="0">
                <a:latin typeface="Calibri"/>
                <a:cs typeface="Calibri"/>
              </a:rPr>
              <a:t>Was </a:t>
            </a:r>
            <a:r>
              <a:rPr sz="2800" spc="-15" dirty="0">
                <a:latin typeface="Calibri"/>
                <a:cs typeface="Calibri"/>
              </a:rPr>
              <a:t>there</a:t>
            </a:r>
            <a:r>
              <a:rPr sz="2800" spc="3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consent?</a:t>
            </a:r>
            <a:endParaRPr sz="2800">
              <a:latin typeface="Calibri"/>
              <a:cs typeface="Calibri"/>
            </a:endParaRPr>
          </a:p>
          <a:p>
            <a:pPr marL="467995" marR="593725" indent="457200">
              <a:lnSpc>
                <a:spcPts val="3000"/>
              </a:lnSpc>
              <a:spcBef>
                <a:spcPts val="640"/>
              </a:spcBef>
            </a:pPr>
            <a:r>
              <a:rPr sz="2800" spc="-5" dirty="0">
                <a:latin typeface="Calibri"/>
                <a:cs typeface="Calibri"/>
              </a:rPr>
              <a:t>-Consent is </a:t>
            </a:r>
            <a:r>
              <a:rPr sz="2800" spc="-45" dirty="0">
                <a:latin typeface="Calibri"/>
                <a:cs typeface="Calibri"/>
              </a:rPr>
              <a:t>clear, </a:t>
            </a:r>
            <a:r>
              <a:rPr sz="2800" dirty="0">
                <a:latin typeface="Calibri"/>
                <a:cs typeface="Calibri"/>
              </a:rPr>
              <a:t>knowing, </a:t>
            </a:r>
            <a:r>
              <a:rPr sz="2800" spc="-30" dirty="0">
                <a:latin typeface="Calibri"/>
                <a:cs typeface="Calibri"/>
              </a:rPr>
              <a:t>voluntary, </a:t>
            </a:r>
            <a:r>
              <a:rPr sz="2800" spc="-20" dirty="0">
                <a:latin typeface="Calibri"/>
                <a:cs typeface="Calibri"/>
              </a:rPr>
              <a:t>words </a:t>
            </a:r>
            <a:r>
              <a:rPr sz="2800" spc="-5" dirty="0">
                <a:latin typeface="Calibri"/>
                <a:cs typeface="Calibri"/>
              </a:rPr>
              <a:t>or actions,  </a:t>
            </a:r>
            <a:r>
              <a:rPr sz="2800" spc="-15" dirty="0">
                <a:latin typeface="Calibri"/>
                <a:cs typeface="Calibri"/>
              </a:rPr>
              <a:t>gives</a:t>
            </a:r>
            <a:endParaRPr sz="2800">
              <a:latin typeface="Calibri"/>
              <a:cs typeface="Calibri"/>
            </a:endParaRPr>
          </a:p>
          <a:p>
            <a:pPr marL="953769">
              <a:lnSpc>
                <a:spcPct val="100000"/>
              </a:lnSpc>
              <a:spcBef>
                <a:spcPts val="100"/>
              </a:spcBef>
            </a:pPr>
            <a:r>
              <a:rPr sz="2800" spc="-5" dirty="0">
                <a:latin typeface="Calibri"/>
                <a:cs typeface="Calibri"/>
              </a:rPr>
              <a:t>permission </a:t>
            </a:r>
            <a:r>
              <a:rPr sz="2800" spc="-25" dirty="0">
                <a:latin typeface="Calibri"/>
                <a:cs typeface="Calibri"/>
              </a:rPr>
              <a:t>for </a:t>
            </a:r>
            <a:r>
              <a:rPr sz="2800" spc="-5" dirty="0">
                <a:latin typeface="Calibri"/>
                <a:cs typeface="Calibri"/>
              </a:rPr>
              <a:t>specific </a:t>
            </a:r>
            <a:r>
              <a:rPr sz="2800" spc="-15" dirty="0">
                <a:latin typeface="Calibri"/>
                <a:cs typeface="Calibri"/>
              </a:rPr>
              <a:t>sexual</a:t>
            </a:r>
            <a:r>
              <a:rPr sz="2800" spc="35" dirty="0">
                <a:latin typeface="Calibri"/>
                <a:cs typeface="Calibri"/>
              </a:rPr>
              <a:t> </a:t>
            </a:r>
            <a:r>
              <a:rPr sz="2800" spc="-25" dirty="0">
                <a:latin typeface="Calibri"/>
                <a:cs typeface="Calibri"/>
              </a:rPr>
              <a:t>activity.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611123"/>
            <a:ext cx="10153650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spc="-10" dirty="0"/>
              <a:t>Student </a:t>
            </a:r>
            <a:r>
              <a:rPr sz="4400" spc="-20" dirty="0"/>
              <a:t>Sexual </a:t>
            </a:r>
            <a:r>
              <a:rPr sz="4400" spc="-5" dirty="0"/>
              <a:t>misconduct questioning</a:t>
            </a:r>
            <a:r>
              <a:rPr sz="4400" dirty="0"/>
              <a:t> </a:t>
            </a:r>
            <a:r>
              <a:rPr sz="4400" spc="-10" dirty="0"/>
              <a:t>Cont.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916939" y="1795779"/>
            <a:ext cx="10309860" cy="32073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241935" algn="l"/>
              </a:tabLst>
            </a:pPr>
            <a:r>
              <a:rPr sz="2800" spc="-40" dirty="0">
                <a:latin typeface="Calibri"/>
                <a:cs typeface="Calibri"/>
              </a:rPr>
              <a:t>Was </a:t>
            </a:r>
            <a:r>
              <a:rPr sz="2800" dirty="0">
                <a:latin typeface="Calibri"/>
                <a:cs typeface="Calibri"/>
              </a:rPr>
              <a:t>the </a:t>
            </a:r>
            <a:r>
              <a:rPr sz="2800" spc="-5" dirty="0">
                <a:latin typeface="Calibri"/>
                <a:cs typeface="Calibri"/>
              </a:rPr>
              <a:t>victim</a:t>
            </a:r>
            <a:r>
              <a:rPr sz="2800" spc="4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incapacitated?</a:t>
            </a:r>
            <a:endParaRPr sz="2800">
              <a:latin typeface="Calibri"/>
              <a:cs typeface="Calibri"/>
            </a:endParaRPr>
          </a:p>
          <a:p>
            <a:pPr marL="323850" marR="5080">
              <a:lnSpc>
                <a:spcPct val="90200"/>
              </a:lnSpc>
              <a:spcBef>
                <a:spcPts val="470"/>
              </a:spcBef>
            </a:pPr>
            <a:r>
              <a:rPr sz="2800" spc="-55" dirty="0">
                <a:latin typeface="Calibri"/>
                <a:cs typeface="Calibri"/>
              </a:rPr>
              <a:t>-UofL’s </a:t>
            </a:r>
            <a:r>
              <a:rPr sz="2800" spc="-10" dirty="0">
                <a:latin typeface="Calibri"/>
                <a:cs typeface="Calibri"/>
              </a:rPr>
              <a:t>definition </a:t>
            </a:r>
            <a:r>
              <a:rPr sz="2800" spc="-5" dirty="0">
                <a:latin typeface="Calibri"/>
                <a:cs typeface="Calibri"/>
              </a:rPr>
              <a:t>of </a:t>
            </a:r>
            <a:r>
              <a:rPr sz="2800" spc="-10" dirty="0">
                <a:latin typeface="Calibri"/>
                <a:cs typeface="Calibri"/>
              </a:rPr>
              <a:t>Incapacitation </a:t>
            </a:r>
            <a:r>
              <a:rPr sz="2800" spc="-5" dirty="0">
                <a:latin typeface="Calibri"/>
                <a:cs typeface="Calibri"/>
              </a:rPr>
              <a:t>is </a:t>
            </a:r>
            <a:r>
              <a:rPr sz="2800" dirty="0">
                <a:latin typeface="Calibri"/>
                <a:cs typeface="Calibri"/>
              </a:rPr>
              <a:t>a </a:t>
            </a:r>
            <a:r>
              <a:rPr sz="2800" spc="-30" dirty="0">
                <a:latin typeface="Calibri"/>
                <a:cs typeface="Calibri"/>
              </a:rPr>
              <a:t>state </a:t>
            </a:r>
            <a:r>
              <a:rPr sz="2800" spc="-5" dirty="0">
                <a:latin typeface="Calibri"/>
                <a:cs typeface="Calibri"/>
              </a:rPr>
              <a:t>in which </a:t>
            </a:r>
            <a:r>
              <a:rPr sz="2800" dirty="0">
                <a:latin typeface="Calibri"/>
                <a:cs typeface="Calibri"/>
              </a:rPr>
              <a:t>a </a:t>
            </a:r>
            <a:r>
              <a:rPr sz="2800" spc="-15" dirty="0">
                <a:latin typeface="Calibri"/>
                <a:cs typeface="Calibri"/>
              </a:rPr>
              <a:t>person </a:t>
            </a:r>
            <a:r>
              <a:rPr sz="2800" spc="-5" dirty="0">
                <a:latin typeface="Calibri"/>
                <a:cs typeface="Calibri"/>
              </a:rPr>
              <a:t>cannot  </a:t>
            </a:r>
            <a:r>
              <a:rPr sz="2800" spc="-25" dirty="0">
                <a:latin typeface="Calibri"/>
                <a:cs typeface="Calibri"/>
              </a:rPr>
              <a:t>make </a:t>
            </a:r>
            <a:r>
              <a:rPr sz="2800" spc="-15" dirty="0">
                <a:latin typeface="Calibri"/>
                <a:cs typeface="Calibri"/>
              </a:rPr>
              <a:t>rational, </a:t>
            </a:r>
            <a:r>
              <a:rPr sz="2800" spc="-10" dirty="0">
                <a:latin typeface="Calibri"/>
                <a:cs typeface="Calibri"/>
              </a:rPr>
              <a:t>reasonable </a:t>
            </a:r>
            <a:r>
              <a:rPr sz="2800" spc="-5" dirty="0">
                <a:latin typeface="Calibri"/>
                <a:cs typeface="Calibri"/>
              </a:rPr>
              <a:t>decisions because </a:t>
            </a:r>
            <a:r>
              <a:rPr sz="2800" dirty="0">
                <a:latin typeface="Calibri"/>
                <a:cs typeface="Calibri"/>
              </a:rPr>
              <a:t>the </a:t>
            </a:r>
            <a:r>
              <a:rPr sz="2800" spc="-10" dirty="0">
                <a:latin typeface="Calibri"/>
                <a:cs typeface="Calibri"/>
              </a:rPr>
              <a:t>person lacks </a:t>
            </a:r>
            <a:r>
              <a:rPr sz="2800" dirty="0">
                <a:latin typeface="Calibri"/>
                <a:cs typeface="Calibri"/>
              </a:rPr>
              <a:t>the  </a:t>
            </a:r>
            <a:r>
              <a:rPr sz="2800" spc="-5" dirty="0">
                <a:latin typeface="Calibri"/>
                <a:cs typeface="Calibri"/>
              </a:rPr>
              <a:t>ability </a:t>
            </a:r>
            <a:r>
              <a:rPr sz="2800" spc="-15" dirty="0">
                <a:latin typeface="Calibri"/>
                <a:cs typeface="Calibri"/>
              </a:rPr>
              <a:t>to give </a:t>
            </a:r>
            <a:r>
              <a:rPr sz="2800" spc="-5" dirty="0">
                <a:latin typeface="Calibri"/>
                <a:cs typeface="Calibri"/>
              </a:rPr>
              <a:t>knowing </a:t>
            </a:r>
            <a:r>
              <a:rPr sz="2800" spc="-10" dirty="0">
                <a:latin typeface="Calibri"/>
                <a:cs typeface="Calibri"/>
              </a:rPr>
              <a:t>consent </a:t>
            </a:r>
            <a:r>
              <a:rPr sz="2800" spc="-5" dirty="0">
                <a:latin typeface="Calibri"/>
                <a:cs typeface="Calibri"/>
              </a:rPr>
              <a:t>(i.e., </a:t>
            </a:r>
            <a:r>
              <a:rPr sz="2800" spc="-15" dirty="0">
                <a:latin typeface="Calibri"/>
                <a:cs typeface="Calibri"/>
              </a:rPr>
              <a:t>to understand </a:t>
            </a:r>
            <a:r>
              <a:rPr sz="2800" dirty="0">
                <a:latin typeface="Calibri"/>
                <a:cs typeface="Calibri"/>
              </a:rPr>
              <a:t>the </a:t>
            </a:r>
            <a:r>
              <a:rPr sz="2800" spc="-15" dirty="0">
                <a:latin typeface="Calibri"/>
                <a:cs typeface="Calibri"/>
              </a:rPr>
              <a:t>"who, </a:t>
            </a:r>
            <a:r>
              <a:rPr sz="2800" spc="-10" dirty="0">
                <a:latin typeface="Calibri"/>
                <a:cs typeface="Calibri"/>
              </a:rPr>
              <a:t>what,  </a:t>
            </a:r>
            <a:r>
              <a:rPr sz="2800" spc="-5" dirty="0">
                <a:latin typeface="Calibri"/>
                <a:cs typeface="Calibri"/>
              </a:rPr>
              <a:t>when, </a:t>
            </a:r>
            <a:r>
              <a:rPr sz="2800" spc="-15" dirty="0">
                <a:latin typeface="Calibri"/>
                <a:cs typeface="Calibri"/>
              </a:rPr>
              <a:t>where, </a:t>
            </a:r>
            <a:r>
              <a:rPr sz="2800" spc="-20" dirty="0">
                <a:latin typeface="Calibri"/>
                <a:cs typeface="Calibri"/>
              </a:rPr>
              <a:t>why </a:t>
            </a:r>
            <a:r>
              <a:rPr sz="2800" spc="-5" dirty="0">
                <a:latin typeface="Calibri"/>
                <a:cs typeface="Calibri"/>
              </a:rPr>
              <a:t>or how" of </a:t>
            </a:r>
            <a:r>
              <a:rPr sz="2800" dirty="0">
                <a:latin typeface="Calibri"/>
                <a:cs typeface="Calibri"/>
              </a:rPr>
              <a:t>the </a:t>
            </a:r>
            <a:r>
              <a:rPr sz="2800" spc="-15" dirty="0">
                <a:latin typeface="Calibri"/>
                <a:cs typeface="Calibri"/>
              </a:rPr>
              <a:t>sexual interaction). </a:t>
            </a:r>
            <a:r>
              <a:rPr sz="2800" spc="-10" dirty="0">
                <a:latin typeface="Calibri"/>
                <a:cs typeface="Calibri"/>
              </a:rPr>
              <a:t>Incapacitation  </a:t>
            </a:r>
            <a:r>
              <a:rPr sz="2800" spc="-5" dirty="0">
                <a:latin typeface="Calibri"/>
                <a:cs typeface="Calibri"/>
              </a:rPr>
              <a:t>also </a:t>
            </a:r>
            <a:r>
              <a:rPr sz="2800" spc="-25" dirty="0">
                <a:latin typeface="Calibri"/>
                <a:cs typeface="Calibri"/>
              </a:rPr>
              <a:t>covers </a:t>
            </a:r>
            <a:r>
              <a:rPr sz="2800" dirty="0">
                <a:latin typeface="Calibri"/>
                <a:cs typeface="Calibri"/>
              </a:rPr>
              <a:t>a </a:t>
            </a:r>
            <a:r>
              <a:rPr sz="2800" spc="-10" dirty="0">
                <a:latin typeface="Calibri"/>
                <a:cs typeface="Calibri"/>
              </a:rPr>
              <a:t>person </a:t>
            </a:r>
            <a:r>
              <a:rPr sz="2800" spc="-5" dirty="0">
                <a:latin typeface="Calibri"/>
                <a:cs typeface="Calibri"/>
              </a:rPr>
              <a:t>whose incapacity </a:t>
            </a:r>
            <a:r>
              <a:rPr sz="2800" spc="-10" dirty="0">
                <a:latin typeface="Calibri"/>
                <a:cs typeface="Calibri"/>
              </a:rPr>
              <a:t>results </a:t>
            </a:r>
            <a:r>
              <a:rPr sz="2800" spc="-15" dirty="0">
                <a:latin typeface="Calibri"/>
                <a:cs typeface="Calibri"/>
              </a:rPr>
              <a:t>from mental </a:t>
            </a:r>
            <a:r>
              <a:rPr sz="2800" spc="-25" dirty="0">
                <a:latin typeface="Calibri"/>
                <a:cs typeface="Calibri"/>
              </a:rPr>
              <a:t>disability,  </a:t>
            </a:r>
            <a:r>
              <a:rPr sz="2800" spc="-5" dirty="0">
                <a:latin typeface="Calibri"/>
                <a:cs typeface="Calibri"/>
              </a:rPr>
              <a:t>sleep, unconsciousness, </a:t>
            </a:r>
            <a:r>
              <a:rPr sz="2800" spc="-15" dirty="0">
                <a:latin typeface="Calibri"/>
                <a:cs typeface="Calibri"/>
              </a:rPr>
              <a:t>involuntary physical </a:t>
            </a:r>
            <a:r>
              <a:rPr sz="2800" spc="-20" dirty="0">
                <a:latin typeface="Calibri"/>
                <a:cs typeface="Calibri"/>
              </a:rPr>
              <a:t>restraint, </a:t>
            </a:r>
            <a:r>
              <a:rPr sz="2800" spc="-5" dirty="0">
                <a:latin typeface="Calibri"/>
                <a:cs typeface="Calibri"/>
              </a:rPr>
              <a:t>or </a:t>
            </a:r>
            <a:r>
              <a:rPr sz="2800" spc="-15" dirty="0">
                <a:latin typeface="Calibri"/>
                <a:cs typeface="Calibri"/>
              </a:rPr>
              <a:t>from </a:t>
            </a:r>
            <a:r>
              <a:rPr sz="2800" dirty="0">
                <a:latin typeface="Calibri"/>
                <a:cs typeface="Calibri"/>
              </a:rPr>
              <a:t>the  </a:t>
            </a:r>
            <a:r>
              <a:rPr sz="2800" spc="-25" dirty="0">
                <a:latin typeface="Calibri"/>
                <a:cs typeface="Calibri"/>
              </a:rPr>
              <a:t>effects </a:t>
            </a:r>
            <a:r>
              <a:rPr sz="2800" spc="-5" dirty="0">
                <a:latin typeface="Calibri"/>
                <a:cs typeface="Calibri"/>
              </a:rPr>
              <a:t>of </a:t>
            </a:r>
            <a:r>
              <a:rPr sz="2800" spc="-10" dirty="0">
                <a:latin typeface="Calibri"/>
                <a:cs typeface="Calibri"/>
              </a:rPr>
              <a:t>alcohol </a:t>
            </a:r>
            <a:r>
              <a:rPr sz="2800" spc="-5" dirty="0">
                <a:latin typeface="Calibri"/>
                <a:cs typeface="Calibri"/>
              </a:rPr>
              <a:t>or other</a:t>
            </a:r>
            <a:r>
              <a:rPr sz="2800" spc="4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drugs.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611123"/>
            <a:ext cx="8836661" cy="68993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spc="-25" dirty="0"/>
              <a:t>Force, </a:t>
            </a:r>
            <a:r>
              <a:rPr sz="4400" spc="-10" dirty="0"/>
              <a:t>Consent, Incapacitation</a:t>
            </a:r>
            <a:r>
              <a:rPr sz="4400" spc="5" dirty="0"/>
              <a:t> </a:t>
            </a:r>
            <a:r>
              <a:rPr sz="4400" spc="-10" dirty="0"/>
              <a:t>Cont.</a:t>
            </a:r>
            <a:r>
              <a:rPr lang="en-US" sz="4400" spc="-10" dirty="0"/>
              <a:t> 1</a:t>
            </a:r>
            <a:endParaRPr sz="4400" dirty="0"/>
          </a:p>
        </p:txBody>
      </p:sp>
      <p:sp>
        <p:nvSpPr>
          <p:cNvPr id="3" name="object 3"/>
          <p:cNvSpPr txBox="1"/>
          <p:nvPr/>
        </p:nvSpPr>
        <p:spPr>
          <a:xfrm>
            <a:off x="1560067" y="1637791"/>
            <a:ext cx="8653145" cy="3376295"/>
          </a:xfrm>
          <a:prstGeom prst="rect">
            <a:avLst/>
          </a:prstGeom>
        </p:spPr>
        <p:txBody>
          <a:bodyPr vert="horz" wrap="square" lIns="0" tIns="64135" rIns="0" bIns="0" rtlCol="0">
            <a:spAutoFit/>
          </a:bodyPr>
          <a:lstStyle/>
          <a:p>
            <a:pPr marL="240665" marR="5080" indent="-227965" algn="just">
              <a:lnSpc>
                <a:spcPct val="89700"/>
              </a:lnSpc>
              <a:spcBef>
                <a:spcPts val="505"/>
              </a:spcBef>
              <a:buFont typeface="Arial"/>
              <a:buChar char="•"/>
              <a:tabLst>
                <a:tab pos="241300" algn="l"/>
              </a:tabLst>
            </a:pPr>
            <a:r>
              <a:rPr sz="3300" spc="-20" dirty="0">
                <a:latin typeface="Calibri"/>
                <a:cs typeface="Calibri"/>
              </a:rPr>
              <a:t>Force: </a:t>
            </a:r>
            <a:r>
              <a:rPr sz="3300" spc="-5" dirty="0">
                <a:latin typeface="Calibri"/>
                <a:cs typeface="Calibri"/>
              </a:rPr>
              <a:t>also </a:t>
            </a:r>
            <a:r>
              <a:rPr sz="3300" dirty="0">
                <a:latin typeface="Calibri"/>
                <a:cs typeface="Calibri"/>
              </a:rPr>
              <a:t>includes </a:t>
            </a:r>
            <a:r>
              <a:rPr sz="3300" spc="-15" dirty="0">
                <a:latin typeface="Calibri"/>
                <a:cs typeface="Calibri"/>
              </a:rPr>
              <a:t>threats, </a:t>
            </a:r>
            <a:r>
              <a:rPr sz="3300" spc="-10" dirty="0">
                <a:latin typeface="Calibri"/>
                <a:cs typeface="Calibri"/>
              </a:rPr>
              <a:t>intimidation </a:t>
            </a:r>
            <a:r>
              <a:rPr sz="3300" dirty="0">
                <a:latin typeface="Calibri"/>
                <a:cs typeface="Calibri"/>
              </a:rPr>
              <a:t>(implied  </a:t>
            </a:r>
            <a:r>
              <a:rPr sz="3300" spc="-15" dirty="0">
                <a:latin typeface="Calibri"/>
                <a:cs typeface="Calibri"/>
              </a:rPr>
              <a:t>threats) </a:t>
            </a:r>
            <a:r>
              <a:rPr sz="3300" spc="-5" dirty="0">
                <a:latin typeface="Calibri"/>
                <a:cs typeface="Calibri"/>
              </a:rPr>
              <a:t>and </a:t>
            </a:r>
            <a:r>
              <a:rPr sz="3300" spc="-15" dirty="0">
                <a:latin typeface="Calibri"/>
                <a:cs typeface="Calibri"/>
              </a:rPr>
              <a:t>coercion that </a:t>
            </a:r>
            <a:r>
              <a:rPr sz="3300" spc="-20" dirty="0">
                <a:latin typeface="Calibri"/>
                <a:cs typeface="Calibri"/>
              </a:rPr>
              <a:t>overcomes </a:t>
            </a:r>
            <a:r>
              <a:rPr sz="3300" spc="-15" dirty="0">
                <a:latin typeface="Calibri"/>
                <a:cs typeface="Calibri"/>
              </a:rPr>
              <a:t>free </a:t>
            </a:r>
            <a:r>
              <a:rPr sz="3300" dirty="0">
                <a:latin typeface="Calibri"/>
                <a:cs typeface="Calibri"/>
              </a:rPr>
              <a:t>will </a:t>
            </a:r>
            <a:r>
              <a:rPr sz="3300" spc="-5" dirty="0">
                <a:latin typeface="Calibri"/>
                <a:cs typeface="Calibri"/>
              </a:rPr>
              <a:t>or  </a:t>
            </a:r>
            <a:r>
              <a:rPr sz="3300" spc="-15" dirty="0">
                <a:latin typeface="Calibri"/>
                <a:cs typeface="Calibri"/>
              </a:rPr>
              <a:t>resistance </a:t>
            </a:r>
            <a:r>
              <a:rPr sz="3300" spc="-5" dirty="0">
                <a:latin typeface="Calibri"/>
                <a:cs typeface="Calibri"/>
              </a:rPr>
              <a:t>or </a:t>
            </a:r>
            <a:r>
              <a:rPr sz="3300" spc="-15" dirty="0">
                <a:latin typeface="Calibri"/>
                <a:cs typeface="Calibri"/>
              </a:rPr>
              <a:t>that </a:t>
            </a:r>
            <a:r>
              <a:rPr sz="3300" spc="-10" dirty="0">
                <a:latin typeface="Calibri"/>
                <a:cs typeface="Calibri"/>
              </a:rPr>
              <a:t>produces</a:t>
            </a:r>
            <a:r>
              <a:rPr sz="3300" spc="15" dirty="0">
                <a:latin typeface="Calibri"/>
                <a:cs typeface="Calibri"/>
              </a:rPr>
              <a:t> </a:t>
            </a:r>
            <a:r>
              <a:rPr sz="3300" spc="-10" dirty="0">
                <a:latin typeface="Calibri"/>
                <a:cs typeface="Calibri"/>
              </a:rPr>
              <a:t>consent.</a:t>
            </a:r>
            <a:endParaRPr sz="3300">
              <a:latin typeface="Calibri"/>
              <a:cs typeface="Calibri"/>
            </a:endParaRPr>
          </a:p>
          <a:p>
            <a:pPr marL="469265" marR="474980">
              <a:lnSpc>
                <a:spcPts val="3500"/>
              </a:lnSpc>
              <a:spcBef>
                <a:spcPts val="645"/>
              </a:spcBef>
            </a:pPr>
            <a:r>
              <a:rPr sz="3300" spc="-10" dirty="0">
                <a:latin typeface="Calibri"/>
                <a:cs typeface="Calibri"/>
              </a:rPr>
              <a:t>-Coercion </a:t>
            </a:r>
            <a:r>
              <a:rPr sz="3300" dirty="0">
                <a:latin typeface="Calibri"/>
                <a:cs typeface="Calibri"/>
              </a:rPr>
              <a:t>is </a:t>
            </a:r>
            <a:r>
              <a:rPr sz="3300" spc="-10" dirty="0">
                <a:latin typeface="Calibri"/>
                <a:cs typeface="Calibri"/>
              </a:rPr>
              <a:t>unreasonable </a:t>
            </a:r>
            <a:r>
              <a:rPr sz="3300" spc="-15" dirty="0">
                <a:latin typeface="Calibri"/>
                <a:cs typeface="Calibri"/>
              </a:rPr>
              <a:t>pressure </a:t>
            </a:r>
            <a:r>
              <a:rPr sz="3300" spc="-25" dirty="0">
                <a:latin typeface="Calibri"/>
                <a:cs typeface="Calibri"/>
              </a:rPr>
              <a:t>for </a:t>
            </a:r>
            <a:r>
              <a:rPr sz="3300" spc="-20" dirty="0">
                <a:latin typeface="Calibri"/>
                <a:cs typeface="Calibri"/>
              </a:rPr>
              <a:t>sexual  </a:t>
            </a:r>
            <a:r>
              <a:rPr sz="3300" spc="-30" dirty="0">
                <a:latin typeface="Calibri"/>
                <a:cs typeface="Calibri"/>
              </a:rPr>
              <a:t>activity.</a:t>
            </a:r>
            <a:endParaRPr sz="3300">
              <a:latin typeface="Calibri"/>
              <a:cs typeface="Calibri"/>
            </a:endParaRPr>
          </a:p>
          <a:p>
            <a:pPr marL="469265" marR="523875">
              <a:lnSpc>
                <a:spcPts val="3600"/>
              </a:lnSpc>
              <a:spcBef>
                <a:spcPts val="530"/>
              </a:spcBef>
            </a:pPr>
            <a:r>
              <a:rPr sz="3300" spc="-5" dirty="0">
                <a:latin typeface="Calibri"/>
                <a:cs typeface="Calibri"/>
              </a:rPr>
              <a:t>-Consider: </a:t>
            </a:r>
            <a:r>
              <a:rPr sz="3300" spc="-30" dirty="0">
                <a:latin typeface="Calibri"/>
                <a:cs typeface="Calibri"/>
              </a:rPr>
              <a:t>frequency, </a:t>
            </a:r>
            <a:r>
              <a:rPr sz="3300" spc="-35" dirty="0">
                <a:latin typeface="Calibri"/>
                <a:cs typeface="Calibri"/>
              </a:rPr>
              <a:t>intensity, </a:t>
            </a:r>
            <a:r>
              <a:rPr sz="3300" spc="-15" dirty="0">
                <a:latin typeface="Calibri"/>
                <a:cs typeface="Calibri"/>
              </a:rPr>
              <a:t>duration, </a:t>
            </a:r>
            <a:r>
              <a:rPr sz="3300" spc="-5" dirty="0">
                <a:latin typeface="Calibri"/>
                <a:cs typeface="Calibri"/>
              </a:rPr>
              <a:t>and  isolation.</a:t>
            </a:r>
            <a:endParaRPr sz="33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8" y="611123"/>
            <a:ext cx="8989061" cy="68993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spc="-25" dirty="0"/>
              <a:t>Force, </a:t>
            </a:r>
            <a:r>
              <a:rPr sz="4400" spc="-10" dirty="0"/>
              <a:t>Consent, Incapacitation</a:t>
            </a:r>
            <a:r>
              <a:rPr sz="4400" spc="15" dirty="0"/>
              <a:t> </a:t>
            </a:r>
            <a:r>
              <a:rPr sz="4400" spc="-15" dirty="0"/>
              <a:t>Cont.</a:t>
            </a:r>
            <a:r>
              <a:rPr lang="en-US" sz="4400" spc="-15" dirty="0"/>
              <a:t> 2</a:t>
            </a:r>
            <a:endParaRPr sz="4400" dirty="0"/>
          </a:p>
        </p:txBody>
      </p:sp>
      <p:sp>
        <p:nvSpPr>
          <p:cNvPr id="3" name="object 3"/>
          <p:cNvSpPr txBox="1"/>
          <p:nvPr/>
        </p:nvSpPr>
        <p:spPr>
          <a:xfrm>
            <a:off x="1834388" y="1644396"/>
            <a:ext cx="8545195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83565" indent="-570865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583565" algn="l"/>
                <a:tab pos="584200" algn="l"/>
              </a:tabLst>
            </a:pPr>
            <a:r>
              <a:rPr sz="3200" spc="-5" dirty="0">
                <a:latin typeface="Calibri"/>
                <a:cs typeface="Calibri"/>
              </a:rPr>
              <a:t>Consent: </a:t>
            </a:r>
            <a:r>
              <a:rPr sz="3200" dirty="0">
                <a:latin typeface="Calibri"/>
                <a:cs typeface="Calibri"/>
              </a:rPr>
              <a:t>is </a:t>
            </a:r>
            <a:r>
              <a:rPr sz="3200" spc="-10" dirty="0">
                <a:latin typeface="Calibri"/>
                <a:cs typeface="Calibri"/>
              </a:rPr>
              <a:t>active. </a:t>
            </a:r>
            <a:r>
              <a:rPr sz="3200" spc="-5" dirty="0">
                <a:latin typeface="Calibri"/>
                <a:cs typeface="Calibri"/>
              </a:rPr>
              <a:t>Silence cannot </a:t>
            </a:r>
            <a:r>
              <a:rPr sz="3200" dirty="0">
                <a:latin typeface="Calibri"/>
                <a:cs typeface="Calibri"/>
              </a:rPr>
              <a:t>be</a:t>
            </a:r>
            <a:r>
              <a:rPr sz="3200" spc="40" dirty="0">
                <a:latin typeface="Calibri"/>
                <a:cs typeface="Calibri"/>
              </a:rPr>
              <a:t> </a:t>
            </a:r>
            <a:r>
              <a:rPr sz="3200" spc="-20" dirty="0">
                <a:latin typeface="Calibri"/>
                <a:cs typeface="Calibri"/>
              </a:rPr>
              <a:t>interpreted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405786" y="1985771"/>
            <a:ext cx="1878964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dirty="0">
                <a:latin typeface="Calibri"/>
                <a:cs typeface="Calibri"/>
              </a:rPr>
              <a:t>as</a:t>
            </a:r>
            <a:r>
              <a:rPr sz="3200" spc="-75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consent.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017267" y="2647188"/>
            <a:ext cx="6990715" cy="4216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600" spc="-10" dirty="0">
                <a:latin typeface="Calibri"/>
                <a:cs typeface="Calibri"/>
              </a:rPr>
              <a:t>-Consent </a:t>
            </a:r>
            <a:r>
              <a:rPr sz="2600" spc="-15" dirty="0">
                <a:latin typeface="Calibri"/>
                <a:cs typeface="Calibri"/>
              </a:rPr>
              <a:t>to </a:t>
            </a:r>
            <a:r>
              <a:rPr sz="2600" spc="-20" dirty="0">
                <a:latin typeface="Calibri"/>
                <a:cs typeface="Calibri"/>
              </a:rPr>
              <a:t>any </a:t>
            </a:r>
            <a:r>
              <a:rPr sz="2600" spc="-5" dirty="0">
                <a:latin typeface="Calibri"/>
                <a:cs typeface="Calibri"/>
              </a:rPr>
              <a:t>one </a:t>
            </a:r>
            <a:r>
              <a:rPr sz="2600" spc="-15" dirty="0">
                <a:latin typeface="Calibri"/>
                <a:cs typeface="Calibri"/>
              </a:rPr>
              <a:t>form </a:t>
            </a:r>
            <a:r>
              <a:rPr sz="2600" dirty="0">
                <a:latin typeface="Calibri"/>
                <a:cs typeface="Calibri"/>
              </a:rPr>
              <a:t>of </a:t>
            </a:r>
            <a:r>
              <a:rPr sz="2600" spc="-15" dirty="0">
                <a:latin typeface="Calibri"/>
                <a:cs typeface="Calibri"/>
              </a:rPr>
              <a:t>sexual </a:t>
            </a:r>
            <a:r>
              <a:rPr sz="2600" dirty="0">
                <a:latin typeface="Calibri"/>
                <a:cs typeface="Calibri"/>
              </a:rPr>
              <a:t>activity </a:t>
            </a:r>
            <a:r>
              <a:rPr sz="2600" spc="-5" dirty="0">
                <a:latin typeface="Calibri"/>
                <a:cs typeface="Calibri"/>
              </a:rPr>
              <a:t>does</a:t>
            </a:r>
            <a:r>
              <a:rPr sz="2600" spc="10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not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559941" y="2927527"/>
            <a:ext cx="8010525" cy="4216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298700" algn="l"/>
              </a:tabLst>
            </a:pPr>
            <a:r>
              <a:rPr sz="2600" spc="-10" dirty="0">
                <a:latin typeface="Calibri"/>
                <a:cs typeface="Calibri"/>
              </a:rPr>
              <a:t>automatically	</a:t>
            </a:r>
            <a:r>
              <a:rPr sz="2600" spc="-5" dirty="0">
                <a:latin typeface="Calibri"/>
                <a:cs typeface="Calibri"/>
              </a:rPr>
              <a:t>imply </a:t>
            </a:r>
            <a:r>
              <a:rPr sz="2600" spc="-15" dirty="0">
                <a:latin typeface="Calibri"/>
                <a:cs typeface="Calibri"/>
              </a:rPr>
              <a:t>consent to </a:t>
            </a:r>
            <a:r>
              <a:rPr sz="2600" spc="-20" dirty="0">
                <a:latin typeface="Calibri"/>
                <a:cs typeface="Calibri"/>
              </a:rPr>
              <a:t>any </a:t>
            </a:r>
            <a:r>
              <a:rPr sz="2600" spc="-5" dirty="0">
                <a:latin typeface="Calibri"/>
                <a:cs typeface="Calibri"/>
              </a:rPr>
              <a:t>other </a:t>
            </a:r>
            <a:r>
              <a:rPr sz="2600" spc="-15" dirty="0">
                <a:latin typeface="Calibri"/>
                <a:cs typeface="Calibri"/>
              </a:rPr>
              <a:t>forms </a:t>
            </a:r>
            <a:r>
              <a:rPr sz="2600" dirty="0">
                <a:latin typeface="Calibri"/>
                <a:cs typeface="Calibri"/>
              </a:rPr>
              <a:t>of</a:t>
            </a:r>
            <a:r>
              <a:rPr sz="2600" spc="35" dirty="0">
                <a:latin typeface="Calibri"/>
                <a:cs typeface="Calibri"/>
              </a:rPr>
              <a:t> </a:t>
            </a:r>
            <a:r>
              <a:rPr sz="2600" spc="-15" dirty="0">
                <a:latin typeface="Calibri"/>
                <a:cs typeface="Calibri"/>
              </a:rPr>
              <a:t>sexual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559941" y="3192678"/>
            <a:ext cx="1058545" cy="4216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600" spc="-25" dirty="0">
                <a:latin typeface="Calibri"/>
                <a:cs typeface="Calibri"/>
              </a:rPr>
              <a:t>activity.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559941" y="3765575"/>
            <a:ext cx="8909050" cy="4216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0665" indent="-227965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241300" algn="l"/>
              </a:tabLst>
            </a:pPr>
            <a:r>
              <a:rPr sz="2600" spc="-10" dirty="0">
                <a:latin typeface="Calibri"/>
                <a:cs typeface="Calibri"/>
              </a:rPr>
              <a:t>Incapacitation: </a:t>
            </a:r>
            <a:r>
              <a:rPr sz="2600" dirty="0">
                <a:latin typeface="Calibri"/>
                <a:cs typeface="Calibri"/>
              </a:rPr>
              <a:t>is a </a:t>
            </a:r>
            <a:r>
              <a:rPr sz="2600" spc="-25" dirty="0">
                <a:latin typeface="Calibri"/>
                <a:cs typeface="Calibri"/>
              </a:rPr>
              <a:t>state </a:t>
            </a:r>
            <a:r>
              <a:rPr sz="2600" dirty="0">
                <a:latin typeface="Calibri"/>
                <a:cs typeface="Calibri"/>
              </a:rPr>
              <a:t>in </a:t>
            </a:r>
            <a:r>
              <a:rPr sz="2600" spc="-5" dirty="0">
                <a:latin typeface="Calibri"/>
                <a:cs typeface="Calibri"/>
              </a:rPr>
              <a:t>which </a:t>
            </a:r>
            <a:r>
              <a:rPr sz="2600" dirty="0">
                <a:latin typeface="Calibri"/>
                <a:cs typeface="Calibri"/>
              </a:rPr>
              <a:t>a </a:t>
            </a:r>
            <a:r>
              <a:rPr sz="2600" spc="-10" dirty="0">
                <a:latin typeface="Calibri"/>
                <a:cs typeface="Calibri"/>
              </a:rPr>
              <a:t>person cannot </a:t>
            </a:r>
            <a:r>
              <a:rPr sz="2600" spc="-25" dirty="0">
                <a:latin typeface="Calibri"/>
                <a:cs typeface="Calibri"/>
              </a:rPr>
              <a:t>make</a:t>
            </a:r>
            <a:r>
              <a:rPr sz="2600" spc="60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rational,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788439" y="4042943"/>
            <a:ext cx="8624570" cy="4216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600" spc="-10" dirty="0">
                <a:latin typeface="Calibri"/>
                <a:cs typeface="Calibri"/>
              </a:rPr>
              <a:t>reasonable </a:t>
            </a:r>
            <a:r>
              <a:rPr sz="2600" spc="-5" dirty="0">
                <a:latin typeface="Calibri"/>
                <a:cs typeface="Calibri"/>
              </a:rPr>
              <a:t>decisions </a:t>
            </a:r>
            <a:r>
              <a:rPr sz="2600" spc="-10" dirty="0">
                <a:latin typeface="Calibri"/>
                <a:cs typeface="Calibri"/>
              </a:rPr>
              <a:t>because </a:t>
            </a:r>
            <a:r>
              <a:rPr sz="2600" spc="-5" dirty="0">
                <a:latin typeface="Calibri"/>
                <a:cs typeface="Calibri"/>
              </a:rPr>
              <a:t>the </a:t>
            </a:r>
            <a:r>
              <a:rPr sz="2600" spc="-10" dirty="0">
                <a:latin typeface="Calibri"/>
                <a:cs typeface="Calibri"/>
              </a:rPr>
              <a:t>person </a:t>
            </a:r>
            <a:r>
              <a:rPr sz="2600" spc="-5" dirty="0">
                <a:latin typeface="Calibri"/>
                <a:cs typeface="Calibri"/>
              </a:rPr>
              <a:t>lacks the ability </a:t>
            </a:r>
            <a:r>
              <a:rPr sz="2600" spc="-15" dirty="0">
                <a:latin typeface="Calibri"/>
                <a:cs typeface="Calibri"/>
              </a:rPr>
              <a:t>to</a:t>
            </a:r>
            <a:r>
              <a:rPr sz="2600" spc="40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give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788439" y="4323283"/>
            <a:ext cx="8049895" cy="4216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600" spc="-5" dirty="0">
                <a:latin typeface="Calibri"/>
                <a:cs typeface="Calibri"/>
              </a:rPr>
              <a:t>knowing </a:t>
            </a:r>
            <a:r>
              <a:rPr sz="2600" spc="-15" dirty="0">
                <a:latin typeface="Calibri"/>
                <a:cs typeface="Calibri"/>
              </a:rPr>
              <a:t>consent </a:t>
            </a:r>
            <a:r>
              <a:rPr sz="2600" spc="-5" dirty="0">
                <a:latin typeface="Calibri"/>
                <a:cs typeface="Calibri"/>
              </a:rPr>
              <a:t>(i.e., </a:t>
            </a:r>
            <a:r>
              <a:rPr sz="2600" spc="-15" dirty="0">
                <a:latin typeface="Calibri"/>
                <a:cs typeface="Calibri"/>
              </a:rPr>
              <a:t>to understand </a:t>
            </a:r>
            <a:r>
              <a:rPr sz="2600" spc="-5" dirty="0">
                <a:latin typeface="Calibri"/>
                <a:cs typeface="Calibri"/>
              </a:rPr>
              <a:t>the </a:t>
            </a:r>
            <a:r>
              <a:rPr sz="2600" spc="-15" dirty="0">
                <a:latin typeface="Calibri"/>
                <a:cs typeface="Calibri"/>
              </a:rPr>
              <a:t>"who, </a:t>
            </a:r>
            <a:r>
              <a:rPr sz="2600" spc="-5" dirty="0">
                <a:latin typeface="Calibri"/>
                <a:cs typeface="Calibri"/>
              </a:rPr>
              <a:t>what,</a:t>
            </a:r>
            <a:r>
              <a:rPr sz="2600" spc="85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when,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788439" y="4591405"/>
            <a:ext cx="8821420" cy="4216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600" spc="-10" dirty="0">
                <a:latin typeface="Calibri"/>
                <a:cs typeface="Calibri"/>
              </a:rPr>
              <a:t>where, </a:t>
            </a:r>
            <a:r>
              <a:rPr sz="2600" spc="-20" dirty="0">
                <a:latin typeface="Calibri"/>
                <a:cs typeface="Calibri"/>
              </a:rPr>
              <a:t>why </a:t>
            </a:r>
            <a:r>
              <a:rPr sz="2600" dirty="0">
                <a:latin typeface="Calibri"/>
                <a:cs typeface="Calibri"/>
              </a:rPr>
              <a:t>or </a:t>
            </a:r>
            <a:r>
              <a:rPr sz="2600" spc="-5" dirty="0">
                <a:latin typeface="Calibri"/>
                <a:cs typeface="Calibri"/>
              </a:rPr>
              <a:t>how" </a:t>
            </a:r>
            <a:r>
              <a:rPr sz="2600" dirty="0">
                <a:latin typeface="Calibri"/>
                <a:cs typeface="Calibri"/>
              </a:rPr>
              <a:t>of </a:t>
            </a:r>
            <a:r>
              <a:rPr sz="2600" spc="-5" dirty="0">
                <a:latin typeface="Calibri"/>
                <a:cs typeface="Calibri"/>
              </a:rPr>
              <a:t>the </a:t>
            </a:r>
            <a:r>
              <a:rPr sz="2600" spc="-15" dirty="0">
                <a:latin typeface="Calibri"/>
                <a:cs typeface="Calibri"/>
              </a:rPr>
              <a:t>sexual </a:t>
            </a:r>
            <a:r>
              <a:rPr sz="2600" spc="-10" dirty="0">
                <a:latin typeface="Calibri"/>
                <a:cs typeface="Calibri"/>
              </a:rPr>
              <a:t>interaction). Incapacitation</a:t>
            </a:r>
            <a:r>
              <a:rPr sz="2600" spc="30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also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788439" y="4868773"/>
            <a:ext cx="8529955" cy="4216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600" spc="-20" dirty="0">
                <a:latin typeface="Calibri"/>
                <a:cs typeface="Calibri"/>
              </a:rPr>
              <a:t>covers </a:t>
            </a:r>
            <a:r>
              <a:rPr sz="2600" dirty="0">
                <a:latin typeface="Calibri"/>
                <a:cs typeface="Calibri"/>
              </a:rPr>
              <a:t>a </a:t>
            </a:r>
            <a:r>
              <a:rPr sz="2600" spc="-10" dirty="0">
                <a:latin typeface="Calibri"/>
                <a:cs typeface="Calibri"/>
              </a:rPr>
              <a:t>person </a:t>
            </a:r>
            <a:r>
              <a:rPr sz="2600" spc="-5" dirty="0">
                <a:latin typeface="Calibri"/>
                <a:cs typeface="Calibri"/>
              </a:rPr>
              <a:t>whose incapacity </a:t>
            </a:r>
            <a:r>
              <a:rPr sz="2600" spc="-10" dirty="0">
                <a:latin typeface="Calibri"/>
                <a:cs typeface="Calibri"/>
              </a:rPr>
              <a:t>results </a:t>
            </a:r>
            <a:r>
              <a:rPr sz="2600" spc="-15" dirty="0">
                <a:latin typeface="Calibri"/>
                <a:cs typeface="Calibri"/>
              </a:rPr>
              <a:t>from mental</a:t>
            </a:r>
            <a:r>
              <a:rPr sz="2600" spc="30" dirty="0">
                <a:latin typeface="Calibri"/>
                <a:cs typeface="Calibri"/>
              </a:rPr>
              <a:t> </a:t>
            </a:r>
            <a:r>
              <a:rPr sz="2600" spc="-20" dirty="0">
                <a:latin typeface="Calibri"/>
                <a:cs typeface="Calibri"/>
              </a:rPr>
              <a:t>disability,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788439" y="5149113"/>
            <a:ext cx="8849360" cy="1043940"/>
          </a:xfrm>
          <a:prstGeom prst="rect">
            <a:avLst/>
          </a:prstGeom>
        </p:spPr>
        <p:txBody>
          <a:bodyPr vert="horz" wrap="square" lIns="0" tIns="128905" rIns="0" bIns="0" rtlCol="0">
            <a:spAutoFit/>
          </a:bodyPr>
          <a:lstStyle/>
          <a:p>
            <a:pPr marL="12700" marR="5080">
              <a:lnSpc>
                <a:spcPct val="70700"/>
              </a:lnSpc>
              <a:spcBef>
                <a:spcPts val="1015"/>
              </a:spcBef>
            </a:pPr>
            <a:r>
              <a:rPr sz="2600" spc="-5" dirty="0">
                <a:latin typeface="Calibri"/>
                <a:cs typeface="Calibri"/>
              </a:rPr>
              <a:t>sleep, unconsciousness, </a:t>
            </a:r>
            <a:r>
              <a:rPr sz="2600" spc="-15" dirty="0">
                <a:latin typeface="Calibri"/>
                <a:cs typeface="Calibri"/>
              </a:rPr>
              <a:t>involuntary physical </a:t>
            </a:r>
            <a:r>
              <a:rPr sz="2600" spc="-20" dirty="0">
                <a:latin typeface="Calibri"/>
                <a:cs typeface="Calibri"/>
              </a:rPr>
              <a:t>restraint, </a:t>
            </a:r>
            <a:r>
              <a:rPr sz="2600" dirty="0">
                <a:latin typeface="Calibri"/>
                <a:cs typeface="Calibri"/>
              </a:rPr>
              <a:t>or </a:t>
            </a:r>
            <a:r>
              <a:rPr sz="2600" spc="-15" dirty="0">
                <a:latin typeface="Calibri"/>
                <a:cs typeface="Calibri"/>
              </a:rPr>
              <a:t>from </a:t>
            </a:r>
            <a:r>
              <a:rPr sz="2600" spc="-5" dirty="0">
                <a:latin typeface="Calibri"/>
                <a:cs typeface="Calibri"/>
              </a:rPr>
              <a:t>the  </a:t>
            </a:r>
            <a:r>
              <a:rPr sz="2600" spc="-25" dirty="0">
                <a:latin typeface="Calibri"/>
                <a:cs typeface="Calibri"/>
              </a:rPr>
              <a:t>effects </a:t>
            </a:r>
            <a:r>
              <a:rPr sz="2600" dirty="0">
                <a:latin typeface="Calibri"/>
                <a:cs typeface="Calibri"/>
              </a:rPr>
              <a:t>of </a:t>
            </a:r>
            <a:r>
              <a:rPr sz="2600" spc="-5" dirty="0">
                <a:latin typeface="Calibri"/>
                <a:cs typeface="Calibri"/>
              </a:rPr>
              <a:t>alcohol </a:t>
            </a:r>
            <a:r>
              <a:rPr sz="2600" dirty="0">
                <a:latin typeface="Calibri"/>
                <a:cs typeface="Calibri"/>
              </a:rPr>
              <a:t>or </a:t>
            </a:r>
            <a:r>
              <a:rPr sz="2600" spc="-5" dirty="0">
                <a:latin typeface="Calibri"/>
                <a:cs typeface="Calibri"/>
              </a:rPr>
              <a:t>other</a:t>
            </a:r>
            <a:r>
              <a:rPr sz="2600" spc="20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drugs.</a:t>
            </a:r>
            <a:endParaRPr sz="2600">
              <a:latin typeface="Calibri"/>
              <a:cs typeface="Calibri"/>
            </a:endParaRPr>
          </a:p>
          <a:p>
            <a:pPr marL="240665">
              <a:lnSpc>
                <a:spcPts val="2690"/>
              </a:lnSpc>
            </a:pPr>
            <a:r>
              <a:rPr sz="2600" spc="-5" dirty="0">
                <a:latin typeface="Calibri"/>
                <a:cs typeface="Calibri"/>
              </a:rPr>
              <a:t>-What, </a:t>
            </a:r>
            <a:r>
              <a:rPr sz="2600" dirty="0">
                <a:latin typeface="Calibri"/>
                <a:cs typeface="Calibri"/>
              </a:rPr>
              <a:t>if </a:t>
            </a:r>
            <a:r>
              <a:rPr sz="2600" spc="-65" dirty="0">
                <a:latin typeface="Calibri"/>
                <a:cs typeface="Calibri"/>
              </a:rPr>
              <a:t>any, </a:t>
            </a:r>
            <a:r>
              <a:rPr sz="2600" spc="-10" dirty="0">
                <a:latin typeface="Calibri"/>
                <a:cs typeface="Calibri"/>
              </a:rPr>
              <a:t>was </a:t>
            </a:r>
            <a:r>
              <a:rPr sz="2600" spc="-5" dirty="0">
                <a:latin typeface="Calibri"/>
                <a:cs typeface="Calibri"/>
              </a:rPr>
              <a:t>the </a:t>
            </a:r>
            <a:r>
              <a:rPr sz="2600" spc="-15" dirty="0">
                <a:latin typeface="Calibri"/>
                <a:cs typeface="Calibri"/>
              </a:rPr>
              <a:t>form </a:t>
            </a:r>
            <a:r>
              <a:rPr sz="2600" dirty="0">
                <a:latin typeface="Calibri"/>
                <a:cs typeface="Calibri"/>
              </a:rPr>
              <a:t>of</a:t>
            </a:r>
            <a:r>
              <a:rPr sz="2600" spc="50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incapacity?</a:t>
            </a:r>
            <a:endParaRPr sz="2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0894" y="3541267"/>
            <a:ext cx="9817735" cy="939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35" dirty="0"/>
              <a:t>Process </a:t>
            </a:r>
            <a:r>
              <a:rPr dirty="0"/>
              <a:t>&amp; </a:t>
            </a:r>
            <a:r>
              <a:rPr spc="-25" dirty="0"/>
              <a:t>Pertinent</a:t>
            </a:r>
            <a:r>
              <a:rPr spc="25" dirty="0"/>
              <a:t> </a:t>
            </a:r>
            <a:r>
              <a:rPr spc="-30" dirty="0"/>
              <a:t>Information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72461" y="544067"/>
            <a:ext cx="4612640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spc="-5" dirty="0"/>
              <a:t>The </a:t>
            </a:r>
            <a:r>
              <a:rPr sz="4400" spc="-10" dirty="0"/>
              <a:t>code </a:t>
            </a:r>
            <a:r>
              <a:rPr sz="4400" dirty="0"/>
              <a:t>of</a:t>
            </a:r>
            <a:r>
              <a:rPr sz="4400" spc="-45" dirty="0"/>
              <a:t> </a:t>
            </a:r>
            <a:r>
              <a:rPr sz="4400" spc="-5" dirty="0"/>
              <a:t>conduct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1330126" y="1963420"/>
            <a:ext cx="4717415" cy="3651885"/>
          </a:xfrm>
          <a:prstGeom prst="rect">
            <a:avLst/>
          </a:prstGeom>
        </p:spPr>
        <p:txBody>
          <a:bodyPr vert="horz" wrap="square" lIns="0" tIns="54610" rIns="0" bIns="0" rtlCol="0">
            <a:spAutoFit/>
          </a:bodyPr>
          <a:lstStyle/>
          <a:p>
            <a:pPr marL="240665" marR="610235" indent="-227965">
              <a:lnSpc>
                <a:spcPct val="90200"/>
              </a:lnSpc>
              <a:spcBef>
                <a:spcPts val="430"/>
              </a:spcBef>
              <a:buFont typeface="Arial"/>
              <a:buChar char="•"/>
              <a:tabLst>
                <a:tab pos="241935" algn="l"/>
              </a:tabLst>
            </a:pPr>
            <a:r>
              <a:rPr sz="2800" spc="-5" dirty="0">
                <a:latin typeface="Calibri"/>
                <a:cs typeface="Calibri"/>
              </a:rPr>
              <a:t>Students </a:t>
            </a:r>
            <a:r>
              <a:rPr sz="2800" spc="-25" dirty="0">
                <a:latin typeface="Calibri"/>
                <a:cs typeface="Calibri"/>
              </a:rPr>
              <a:t>have </a:t>
            </a:r>
            <a:r>
              <a:rPr sz="2800" spc="-5" dirty="0">
                <a:latin typeface="Calibri"/>
                <a:cs typeface="Calibri"/>
              </a:rPr>
              <a:t>the  responsibility </a:t>
            </a:r>
            <a:r>
              <a:rPr sz="2800" spc="-15" dirty="0">
                <a:latin typeface="Calibri"/>
                <a:cs typeface="Calibri"/>
              </a:rPr>
              <a:t>to </a:t>
            </a:r>
            <a:r>
              <a:rPr sz="2800" spc="-20" dirty="0">
                <a:latin typeface="Calibri"/>
                <a:cs typeface="Calibri"/>
              </a:rPr>
              <a:t>follow </a:t>
            </a:r>
            <a:r>
              <a:rPr sz="2800" spc="-5" dirty="0">
                <a:latin typeface="Calibri"/>
                <a:cs typeface="Calibri"/>
              </a:rPr>
              <a:t>all  </a:t>
            </a:r>
            <a:r>
              <a:rPr sz="2800" spc="-10" dirty="0">
                <a:latin typeface="Calibri"/>
                <a:cs typeface="Calibri"/>
              </a:rPr>
              <a:t>regulations </a:t>
            </a:r>
            <a:r>
              <a:rPr sz="2800" spc="-5" dirty="0">
                <a:latin typeface="Calibri"/>
                <a:cs typeface="Calibri"/>
              </a:rPr>
              <a:t>outlined in this  </a:t>
            </a:r>
            <a:r>
              <a:rPr sz="2800" spc="-30" dirty="0">
                <a:latin typeface="Calibri"/>
                <a:cs typeface="Calibri"/>
              </a:rPr>
              <a:t>policy.</a:t>
            </a:r>
            <a:endParaRPr sz="2800">
              <a:latin typeface="Calibri"/>
              <a:cs typeface="Calibri"/>
            </a:endParaRPr>
          </a:p>
          <a:p>
            <a:pPr marL="241935" marR="5080" indent="-228600">
              <a:lnSpc>
                <a:spcPct val="90000"/>
              </a:lnSpc>
              <a:spcBef>
                <a:spcPts val="980"/>
              </a:spcBef>
              <a:buFont typeface="Arial"/>
              <a:buChar char="•"/>
              <a:tabLst>
                <a:tab pos="242570" algn="l"/>
              </a:tabLst>
            </a:pPr>
            <a:r>
              <a:rPr sz="2800" spc="-5" dirty="0">
                <a:latin typeface="Calibri"/>
                <a:cs typeface="Calibri"/>
              </a:rPr>
              <a:t>Students </a:t>
            </a:r>
            <a:r>
              <a:rPr sz="2800" spc="-15" dirty="0">
                <a:latin typeface="Calibri"/>
                <a:cs typeface="Calibri"/>
              </a:rPr>
              <a:t>are </a:t>
            </a:r>
            <a:r>
              <a:rPr sz="2800" spc="-10" dirty="0">
                <a:latin typeface="Calibri"/>
                <a:cs typeface="Calibri"/>
              </a:rPr>
              <a:t>responsible </a:t>
            </a:r>
            <a:r>
              <a:rPr sz="2800" spc="-25" dirty="0">
                <a:latin typeface="Calibri"/>
                <a:cs typeface="Calibri"/>
              </a:rPr>
              <a:t>for  </a:t>
            </a:r>
            <a:r>
              <a:rPr sz="2800" spc="-5" dirty="0">
                <a:latin typeface="Calibri"/>
                <a:cs typeface="Calibri"/>
              </a:rPr>
              <a:t>their conduct </a:t>
            </a:r>
            <a:r>
              <a:rPr sz="2800" spc="-15" dirty="0">
                <a:latin typeface="Calibri"/>
                <a:cs typeface="Calibri"/>
              </a:rPr>
              <a:t>from </a:t>
            </a:r>
            <a:r>
              <a:rPr sz="2800" dirty="0">
                <a:latin typeface="Calibri"/>
                <a:cs typeface="Calibri"/>
              </a:rPr>
              <a:t>the </a:t>
            </a:r>
            <a:r>
              <a:rPr sz="2800" spc="-5" dirty="0">
                <a:latin typeface="Calibri"/>
                <a:cs typeface="Calibri"/>
              </a:rPr>
              <a:t>time of  </a:t>
            </a:r>
            <a:r>
              <a:rPr sz="2800" spc="-10" dirty="0">
                <a:latin typeface="Calibri"/>
                <a:cs typeface="Calibri"/>
              </a:rPr>
              <a:t>application </a:t>
            </a:r>
            <a:r>
              <a:rPr sz="2800" spc="-25" dirty="0">
                <a:latin typeface="Calibri"/>
                <a:cs typeface="Calibri"/>
              </a:rPr>
              <a:t>for </a:t>
            </a:r>
            <a:r>
              <a:rPr sz="2800" spc="-5" dirty="0">
                <a:latin typeface="Calibri"/>
                <a:cs typeface="Calibri"/>
              </a:rPr>
              <a:t>admission  </a:t>
            </a:r>
            <a:r>
              <a:rPr sz="2800" spc="-10" dirty="0">
                <a:latin typeface="Calibri"/>
                <a:cs typeface="Calibri"/>
              </a:rPr>
              <a:t>through </a:t>
            </a:r>
            <a:r>
              <a:rPr sz="2800" dirty="0">
                <a:latin typeface="Calibri"/>
                <a:cs typeface="Calibri"/>
              </a:rPr>
              <a:t>the </a:t>
            </a:r>
            <a:r>
              <a:rPr sz="2800" spc="-5" dirty="0">
                <a:latin typeface="Calibri"/>
                <a:cs typeface="Calibri"/>
              </a:rPr>
              <a:t>actual </a:t>
            </a:r>
            <a:r>
              <a:rPr sz="2800" spc="-15" dirty="0">
                <a:latin typeface="Calibri"/>
                <a:cs typeface="Calibri"/>
              </a:rPr>
              <a:t>awarding </a:t>
            </a:r>
            <a:r>
              <a:rPr sz="2800" spc="-5" dirty="0">
                <a:latin typeface="Calibri"/>
                <a:cs typeface="Calibri"/>
              </a:rPr>
              <a:t>of  </a:t>
            </a:r>
            <a:r>
              <a:rPr sz="2800" dirty="0">
                <a:latin typeface="Calibri"/>
                <a:cs typeface="Calibri"/>
              </a:rPr>
              <a:t>a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degree.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sz="half" idx="3"/>
          </p:nvPr>
        </p:nvSpPr>
        <p:spPr>
          <a:prstGeom prst="rect">
            <a:avLst/>
          </a:prstGeom>
        </p:spPr>
        <p:txBody>
          <a:bodyPr vert="horz" wrap="square" lIns="0" tIns="55880" rIns="0" bIns="0" rtlCol="0">
            <a:spAutoFit/>
          </a:bodyPr>
          <a:lstStyle/>
          <a:p>
            <a:pPr marL="240665" marR="5080" indent="-227965">
              <a:lnSpc>
                <a:spcPct val="89800"/>
              </a:lnSpc>
              <a:spcBef>
                <a:spcPts val="440"/>
              </a:spcBef>
              <a:buFont typeface="Arial"/>
              <a:buChar char="•"/>
              <a:tabLst>
                <a:tab pos="241935" algn="l"/>
              </a:tabLst>
            </a:pPr>
            <a:r>
              <a:rPr spc="-5" dirty="0"/>
              <a:t>The </a:t>
            </a:r>
            <a:r>
              <a:rPr spc="-10" dirty="0"/>
              <a:t>code </a:t>
            </a:r>
            <a:r>
              <a:rPr spc="-5" dirty="0"/>
              <a:t>includes </a:t>
            </a:r>
            <a:r>
              <a:rPr spc="-15" dirty="0"/>
              <a:t>expectations  </a:t>
            </a:r>
            <a:r>
              <a:rPr spc="-5" dirty="0"/>
              <a:t>of </a:t>
            </a:r>
            <a:r>
              <a:rPr spc="-10" dirty="0"/>
              <a:t>student </a:t>
            </a:r>
            <a:r>
              <a:rPr spc="-40" dirty="0"/>
              <a:t>behavior, </a:t>
            </a:r>
            <a:r>
              <a:rPr spc="-5" dirty="0"/>
              <a:t>as </a:t>
            </a:r>
            <a:r>
              <a:rPr spc="-15" dirty="0"/>
              <a:t>well </a:t>
            </a:r>
            <a:r>
              <a:rPr spc="-5" dirty="0"/>
              <a:t>as  outlining the </a:t>
            </a:r>
            <a:r>
              <a:rPr spc="-15" dirty="0"/>
              <a:t>charges </a:t>
            </a:r>
            <a:r>
              <a:rPr dirty="0"/>
              <a:t>a </a:t>
            </a:r>
            <a:r>
              <a:rPr spc="-10" dirty="0"/>
              <a:t>student  and/or student </a:t>
            </a:r>
            <a:r>
              <a:rPr spc="-20" dirty="0"/>
              <a:t>organizations </a:t>
            </a:r>
            <a:r>
              <a:rPr spc="-10" dirty="0"/>
              <a:t>can  </a:t>
            </a:r>
            <a:r>
              <a:rPr spc="-15" dirty="0"/>
              <a:t>encounter </a:t>
            </a:r>
            <a:r>
              <a:rPr spc="-5" dirty="0"/>
              <a:t>when </a:t>
            </a:r>
            <a:r>
              <a:rPr spc="-15" dirty="0"/>
              <a:t>there are  </a:t>
            </a:r>
            <a:r>
              <a:rPr spc="-10" dirty="0"/>
              <a:t>violations </a:t>
            </a:r>
            <a:r>
              <a:rPr spc="-5" dirty="0"/>
              <a:t>of the</a:t>
            </a:r>
            <a:r>
              <a:rPr spc="15" dirty="0"/>
              <a:t> </a:t>
            </a:r>
            <a:r>
              <a:rPr spc="-10" dirty="0"/>
              <a:t>code.</a:t>
            </a:r>
          </a:p>
          <a:p>
            <a:pPr marL="241935" marR="143510" indent="-228600">
              <a:lnSpc>
                <a:spcPct val="90200"/>
              </a:lnSpc>
              <a:spcBef>
                <a:spcPts val="975"/>
              </a:spcBef>
              <a:buFont typeface="Arial"/>
              <a:buChar char="•"/>
              <a:tabLst>
                <a:tab pos="242570" algn="l"/>
              </a:tabLst>
            </a:pPr>
            <a:r>
              <a:rPr dirty="0"/>
              <a:t>A </a:t>
            </a:r>
            <a:r>
              <a:rPr spc="-5" dirty="0"/>
              <a:t>full </a:t>
            </a:r>
            <a:r>
              <a:rPr spc="-10" dirty="0"/>
              <a:t>copy </a:t>
            </a:r>
            <a:r>
              <a:rPr spc="-5" dirty="0"/>
              <a:t>of the </a:t>
            </a:r>
            <a:r>
              <a:rPr spc="-10" dirty="0"/>
              <a:t>code can </a:t>
            </a:r>
            <a:r>
              <a:rPr dirty="0"/>
              <a:t>be  </a:t>
            </a:r>
            <a:r>
              <a:rPr spc="-15" dirty="0"/>
              <a:t>found</a:t>
            </a:r>
            <a:r>
              <a:rPr spc="-15" dirty="0">
                <a:solidFill>
                  <a:srgbClr val="0563C1"/>
                </a:solidFill>
              </a:rPr>
              <a:t> </a:t>
            </a:r>
            <a:r>
              <a:rPr u="heavy" spc="-5" dirty="0">
                <a:solidFill>
                  <a:srgbClr val="0563C1"/>
                </a:solidFill>
                <a:uFill>
                  <a:solidFill>
                    <a:srgbClr val="0563C1"/>
                  </a:solidFill>
                </a:uFill>
              </a:rPr>
              <a:t>online</a:t>
            </a:r>
            <a:r>
              <a:rPr spc="-5" dirty="0">
                <a:solidFill>
                  <a:srgbClr val="0563C1"/>
                </a:solidFill>
              </a:rPr>
              <a:t> </a:t>
            </a:r>
            <a:r>
              <a:rPr spc="-5" dirty="0"/>
              <a:t>and in the  </a:t>
            </a:r>
            <a:r>
              <a:rPr spc="-10" dirty="0"/>
              <a:t>Blackboard </a:t>
            </a:r>
            <a:r>
              <a:rPr spc="-5" dirty="0"/>
              <a:t>module. Please </a:t>
            </a:r>
            <a:r>
              <a:rPr spc="-15" dirty="0"/>
              <a:t>read  </a:t>
            </a:r>
            <a:r>
              <a:rPr spc="-5" dirty="0"/>
              <a:t>it </a:t>
            </a:r>
            <a:r>
              <a:rPr spc="-15" dirty="0"/>
              <a:t>over</a:t>
            </a:r>
            <a:r>
              <a:rPr dirty="0"/>
              <a:t> </a:t>
            </a:r>
            <a:r>
              <a:rPr spc="-25" dirty="0"/>
              <a:t>thoroughly.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611123"/>
            <a:ext cx="3972560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spc="-20" dirty="0"/>
              <a:t>Standard </a:t>
            </a:r>
            <a:r>
              <a:rPr sz="4400" dirty="0"/>
              <a:t>of</a:t>
            </a:r>
            <a:r>
              <a:rPr sz="4400" spc="-30" dirty="0"/>
              <a:t> </a:t>
            </a:r>
            <a:r>
              <a:rPr sz="4400" spc="-20" dirty="0"/>
              <a:t>proof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682896" y="1881123"/>
            <a:ext cx="4921250" cy="4157979"/>
          </a:xfrm>
          <a:prstGeom prst="rect">
            <a:avLst/>
          </a:prstGeom>
        </p:spPr>
        <p:txBody>
          <a:bodyPr vert="horz" wrap="square" lIns="0" tIns="55244" rIns="0" bIns="0" rtlCol="0">
            <a:spAutoFit/>
          </a:bodyPr>
          <a:lstStyle/>
          <a:p>
            <a:pPr marL="241300" marR="321310" indent="-228600">
              <a:lnSpc>
                <a:spcPct val="90000"/>
              </a:lnSpc>
              <a:spcBef>
                <a:spcPts val="434"/>
              </a:spcBef>
              <a:buFont typeface="Arial"/>
              <a:buChar char="•"/>
              <a:tabLst>
                <a:tab pos="241935" algn="l"/>
              </a:tabLst>
            </a:pPr>
            <a:r>
              <a:rPr sz="2800" spc="-35" dirty="0">
                <a:latin typeface="Calibri"/>
                <a:cs typeface="Calibri"/>
              </a:rPr>
              <a:t>Technical </a:t>
            </a:r>
            <a:r>
              <a:rPr sz="2800" spc="-5" dirty="0">
                <a:latin typeface="Calibri"/>
                <a:cs typeface="Calibri"/>
              </a:rPr>
              <a:t>rules of evidence  </a:t>
            </a:r>
            <a:r>
              <a:rPr sz="2800" spc="-10" dirty="0">
                <a:latin typeface="Calibri"/>
                <a:cs typeface="Calibri"/>
              </a:rPr>
              <a:t>applicable </a:t>
            </a:r>
            <a:r>
              <a:rPr sz="2800" spc="-15" dirty="0">
                <a:latin typeface="Calibri"/>
                <a:cs typeface="Calibri"/>
              </a:rPr>
              <a:t>to </a:t>
            </a:r>
            <a:r>
              <a:rPr sz="2800" spc="-10" dirty="0">
                <a:latin typeface="Calibri"/>
                <a:cs typeface="Calibri"/>
              </a:rPr>
              <a:t>civil </a:t>
            </a:r>
            <a:r>
              <a:rPr sz="2800" spc="-5" dirty="0">
                <a:latin typeface="Calibri"/>
                <a:cs typeface="Calibri"/>
              </a:rPr>
              <a:t>and criminal  cases </a:t>
            </a:r>
            <a:r>
              <a:rPr sz="2800" dirty="0">
                <a:latin typeface="Calibri"/>
                <a:cs typeface="Calibri"/>
              </a:rPr>
              <a:t>do </a:t>
            </a:r>
            <a:r>
              <a:rPr sz="2800" spc="-5" dirty="0">
                <a:latin typeface="Calibri"/>
                <a:cs typeface="Calibri"/>
              </a:rPr>
              <a:t>not apply when  </a:t>
            </a:r>
            <a:r>
              <a:rPr sz="2800" spc="-10" dirty="0">
                <a:latin typeface="Calibri"/>
                <a:cs typeface="Calibri"/>
              </a:rPr>
              <a:t>resolving </a:t>
            </a:r>
            <a:r>
              <a:rPr sz="2800" spc="-5" dirty="0">
                <a:latin typeface="Calibri"/>
                <a:cs typeface="Calibri"/>
              </a:rPr>
              <a:t>incidents outlined in  </a:t>
            </a:r>
            <a:r>
              <a:rPr sz="2800" dirty="0">
                <a:latin typeface="Calibri"/>
                <a:cs typeface="Calibri"/>
              </a:rPr>
              <a:t>the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code.</a:t>
            </a:r>
            <a:endParaRPr sz="2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Font typeface="Arial"/>
              <a:buChar char="•"/>
            </a:pPr>
            <a:endParaRPr sz="4300">
              <a:latin typeface="Times New Roman"/>
              <a:cs typeface="Times New Roman"/>
            </a:endParaRPr>
          </a:p>
          <a:p>
            <a:pPr marL="241300" marR="5080" indent="-228600">
              <a:lnSpc>
                <a:spcPct val="90200"/>
              </a:lnSpc>
              <a:buFont typeface="Arial"/>
              <a:buChar char="•"/>
              <a:tabLst>
                <a:tab pos="241935" algn="l"/>
              </a:tabLst>
            </a:pPr>
            <a:r>
              <a:rPr sz="2800" spc="-5" dirty="0">
                <a:latin typeface="Calibri"/>
                <a:cs typeface="Calibri"/>
              </a:rPr>
              <a:t>The </a:t>
            </a:r>
            <a:r>
              <a:rPr sz="2800" spc="-15" dirty="0">
                <a:latin typeface="Calibri"/>
                <a:cs typeface="Calibri"/>
              </a:rPr>
              <a:t>standard </a:t>
            </a:r>
            <a:r>
              <a:rPr sz="2800" spc="-5" dirty="0">
                <a:latin typeface="Calibri"/>
                <a:cs typeface="Calibri"/>
              </a:rPr>
              <a:t>of </a:t>
            </a:r>
            <a:r>
              <a:rPr sz="2800" spc="-15" dirty="0">
                <a:latin typeface="Calibri"/>
                <a:cs typeface="Calibri"/>
              </a:rPr>
              <a:t>proof </a:t>
            </a:r>
            <a:r>
              <a:rPr sz="2800" spc="-25" dirty="0">
                <a:latin typeface="Calibri"/>
                <a:cs typeface="Calibri"/>
              </a:rPr>
              <a:t>for  </a:t>
            </a:r>
            <a:r>
              <a:rPr sz="2800" spc="-10" dirty="0">
                <a:latin typeface="Calibri"/>
                <a:cs typeface="Calibri"/>
              </a:rPr>
              <a:t>incidents </a:t>
            </a:r>
            <a:r>
              <a:rPr sz="2800" spc="-5" dirty="0">
                <a:latin typeface="Calibri"/>
                <a:cs typeface="Calibri"/>
              </a:rPr>
              <a:t>of </a:t>
            </a:r>
            <a:r>
              <a:rPr sz="2800" spc="-10" dirty="0">
                <a:latin typeface="Calibri"/>
                <a:cs typeface="Calibri"/>
              </a:rPr>
              <a:t>non-academic  </a:t>
            </a:r>
            <a:r>
              <a:rPr sz="2800" spc="-5" dirty="0">
                <a:latin typeface="Calibri"/>
                <a:cs typeface="Calibri"/>
              </a:rPr>
              <a:t>misconduct is </a:t>
            </a:r>
            <a:r>
              <a:rPr sz="2800" dirty="0">
                <a:latin typeface="Calibri"/>
                <a:cs typeface="Calibri"/>
              </a:rPr>
              <a:t>a </a:t>
            </a:r>
            <a:r>
              <a:rPr sz="2800" spc="-10" dirty="0">
                <a:latin typeface="Calibri"/>
                <a:cs typeface="Calibri"/>
              </a:rPr>
              <a:t>“preponderance  </a:t>
            </a:r>
            <a:r>
              <a:rPr sz="2800" spc="-5" dirty="0">
                <a:latin typeface="Calibri"/>
                <a:cs typeface="Calibri"/>
              </a:rPr>
              <a:t>of </a:t>
            </a:r>
            <a:r>
              <a:rPr sz="2800" dirty="0">
                <a:latin typeface="Calibri"/>
                <a:cs typeface="Calibri"/>
              </a:rPr>
              <a:t>the</a:t>
            </a:r>
            <a:r>
              <a:rPr sz="2800" spc="-10" dirty="0">
                <a:latin typeface="Calibri"/>
                <a:cs typeface="Calibri"/>
              </a:rPr>
              <a:t> </a:t>
            </a:r>
            <a:r>
              <a:rPr sz="2800" spc="-25" dirty="0">
                <a:latin typeface="Calibri"/>
                <a:cs typeface="Calibri"/>
              </a:rPr>
              <a:t>evidence.”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068103" y="1715770"/>
            <a:ext cx="5145405" cy="4161154"/>
          </a:xfrm>
          <a:prstGeom prst="rect">
            <a:avLst/>
          </a:prstGeom>
        </p:spPr>
        <p:txBody>
          <a:bodyPr vert="horz" wrap="square" lIns="0" tIns="54610" rIns="0" bIns="0" rtlCol="0">
            <a:spAutoFit/>
          </a:bodyPr>
          <a:lstStyle/>
          <a:p>
            <a:pPr marL="241300" marR="5080" indent="-228600" algn="just">
              <a:lnSpc>
                <a:spcPct val="90200"/>
              </a:lnSpc>
              <a:spcBef>
                <a:spcPts val="430"/>
              </a:spcBef>
              <a:buFont typeface="Arial"/>
              <a:buChar char="•"/>
              <a:tabLst>
                <a:tab pos="241935" algn="l"/>
              </a:tabLst>
            </a:pPr>
            <a:r>
              <a:rPr sz="2800" spc="-10" dirty="0">
                <a:latin typeface="Calibri"/>
                <a:cs typeface="Calibri"/>
              </a:rPr>
              <a:t>Preponderance </a:t>
            </a:r>
            <a:r>
              <a:rPr sz="2800" spc="-5" dirty="0">
                <a:latin typeface="Calibri"/>
                <a:cs typeface="Calibri"/>
              </a:rPr>
              <a:t>of the evidence is  </a:t>
            </a:r>
            <a:r>
              <a:rPr sz="2800" spc="-10" dirty="0">
                <a:latin typeface="Calibri"/>
                <a:cs typeface="Calibri"/>
              </a:rPr>
              <a:t>defined </a:t>
            </a:r>
            <a:r>
              <a:rPr sz="2800" spc="-5" dirty="0">
                <a:latin typeface="Calibri"/>
                <a:cs typeface="Calibri"/>
              </a:rPr>
              <a:t>as evidence supports </a:t>
            </a:r>
            <a:r>
              <a:rPr sz="2800" spc="-10" dirty="0">
                <a:latin typeface="Calibri"/>
                <a:cs typeface="Calibri"/>
              </a:rPr>
              <a:t>that  </a:t>
            </a:r>
            <a:r>
              <a:rPr sz="2800" dirty="0">
                <a:latin typeface="Calibri"/>
                <a:cs typeface="Calibri"/>
              </a:rPr>
              <a:t>a </a:t>
            </a:r>
            <a:r>
              <a:rPr sz="2800" spc="-15" dirty="0">
                <a:latin typeface="Calibri"/>
                <a:cs typeface="Calibri"/>
              </a:rPr>
              <a:t>given allegation </a:t>
            </a:r>
            <a:r>
              <a:rPr sz="2800" spc="-5" dirty="0">
                <a:latin typeface="Calibri"/>
                <a:cs typeface="Calibri"/>
              </a:rPr>
              <a:t>is </a:t>
            </a:r>
            <a:r>
              <a:rPr sz="2800" spc="-15" dirty="0">
                <a:latin typeface="Calibri"/>
                <a:cs typeface="Calibri"/>
              </a:rPr>
              <a:t>more </a:t>
            </a:r>
            <a:r>
              <a:rPr sz="2800" spc="-25" dirty="0">
                <a:latin typeface="Calibri"/>
                <a:cs typeface="Calibri"/>
              </a:rPr>
              <a:t>likely </a:t>
            </a:r>
            <a:r>
              <a:rPr sz="2800" spc="-15" dirty="0">
                <a:latin typeface="Calibri"/>
                <a:cs typeface="Calibri"/>
              </a:rPr>
              <a:t>to  </a:t>
            </a:r>
            <a:r>
              <a:rPr sz="2800" dirty="0">
                <a:latin typeface="Calibri"/>
                <a:cs typeface="Calibri"/>
              </a:rPr>
              <a:t>be </a:t>
            </a:r>
            <a:r>
              <a:rPr sz="2800" spc="-5" dirty="0">
                <a:latin typeface="Calibri"/>
                <a:cs typeface="Calibri"/>
              </a:rPr>
              <a:t>true than not true.</a:t>
            </a:r>
            <a:endParaRPr sz="2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Font typeface="Arial"/>
              <a:buChar char="•"/>
            </a:pPr>
            <a:endParaRPr sz="4300">
              <a:latin typeface="Times New Roman"/>
              <a:cs typeface="Times New Roman"/>
            </a:endParaRPr>
          </a:p>
          <a:p>
            <a:pPr marL="241300" marR="103505" indent="-228600">
              <a:lnSpc>
                <a:spcPct val="90000"/>
              </a:lnSpc>
              <a:buFont typeface="Arial"/>
              <a:buChar char="•"/>
              <a:tabLst>
                <a:tab pos="241935" algn="l"/>
              </a:tabLst>
            </a:pPr>
            <a:r>
              <a:rPr sz="2800" spc="-5" dirty="0">
                <a:latin typeface="Calibri"/>
                <a:cs typeface="Calibri"/>
              </a:rPr>
              <a:t>The </a:t>
            </a:r>
            <a:r>
              <a:rPr sz="2800" spc="-10" dirty="0">
                <a:latin typeface="Calibri"/>
                <a:cs typeface="Calibri"/>
              </a:rPr>
              <a:t>complainant </a:t>
            </a:r>
            <a:r>
              <a:rPr sz="2800" spc="-15" dirty="0">
                <a:latin typeface="Calibri"/>
                <a:cs typeface="Calibri"/>
              </a:rPr>
              <a:t>bears </a:t>
            </a:r>
            <a:r>
              <a:rPr sz="2800" spc="-5" dirty="0">
                <a:latin typeface="Calibri"/>
                <a:cs typeface="Calibri"/>
              </a:rPr>
              <a:t>the  </a:t>
            </a:r>
            <a:r>
              <a:rPr sz="2800" spc="-10" dirty="0">
                <a:latin typeface="Calibri"/>
                <a:cs typeface="Calibri"/>
              </a:rPr>
              <a:t>burden </a:t>
            </a:r>
            <a:r>
              <a:rPr sz="2800" spc="-5" dirty="0">
                <a:latin typeface="Calibri"/>
                <a:cs typeface="Calibri"/>
              </a:rPr>
              <a:t>of </a:t>
            </a:r>
            <a:r>
              <a:rPr sz="2800" spc="-10" dirty="0">
                <a:latin typeface="Calibri"/>
                <a:cs typeface="Calibri"/>
              </a:rPr>
              <a:t>establishing </a:t>
            </a:r>
            <a:r>
              <a:rPr sz="2800" dirty="0">
                <a:latin typeface="Calibri"/>
                <a:cs typeface="Calibri"/>
              </a:rPr>
              <a:t>a </a:t>
            </a:r>
            <a:r>
              <a:rPr sz="2800" spc="-10" dirty="0">
                <a:latin typeface="Calibri"/>
                <a:cs typeface="Calibri"/>
              </a:rPr>
              <a:t>violation  </a:t>
            </a:r>
            <a:r>
              <a:rPr sz="2800" spc="-5" dirty="0">
                <a:latin typeface="Calibri"/>
                <a:cs typeface="Calibri"/>
              </a:rPr>
              <a:t>of </a:t>
            </a:r>
            <a:r>
              <a:rPr sz="2800" dirty="0">
                <a:latin typeface="Calibri"/>
                <a:cs typeface="Calibri"/>
              </a:rPr>
              <a:t>the </a:t>
            </a:r>
            <a:r>
              <a:rPr sz="2800" spc="-5" dirty="0">
                <a:latin typeface="Calibri"/>
                <a:cs typeface="Calibri"/>
              </a:rPr>
              <a:t>Code </a:t>
            </a:r>
            <a:r>
              <a:rPr sz="2800" spc="-10" dirty="0">
                <a:latin typeface="Calibri"/>
                <a:cs typeface="Calibri"/>
              </a:rPr>
              <a:t>by </a:t>
            </a:r>
            <a:r>
              <a:rPr sz="2800" dirty="0">
                <a:latin typeface="Calibri"/>
                <a:cs typeface="Calibri"/>
              </a:rPr>
              <a:t>a </a:t>
            </a:r>
            <a:r>
              <a:rPr sz="2800" spc="-10" dirty="0">
                <a:latin typeface="Calibri"/>
                <a:cs typeface="Calibri"/>
              </a:rPr>
              <a:t>preponderance  </a:t>
            </a:r>
            <a:r>
              <a:rPr sz="2800" spc="-5" dirty="0">
                <a:latin typeface="Calibri"/>
                <a:cs typeface="Calibri"/>
              </a:rPr>
              <a:t>of </a:t>
            </a:r>
            <a:r>
              <a:rPr sz="2800" spc="-20" dirty="0">
                <a:latin typeface="Calibri"/>
                <a:cs typeface="Calibri"/>
              </a:rPr>
              <a:t>relevant </a:t>
            </a:r>
            <a:r>
              <a:rPr sz="2800" spc="-5" dirty="0">
                <a:latin typeface="Calibri"/>
                <a:cs typeface="Calibri"/>
              </a:rPr>
              <a:t>and admissible  </a:t>
            </a:r>
            <a:r>
              <a:rPr sz="2800" spc="-10" dirty="0">
                <a:latin typeface="Calibri"/>
                <a:cs typeface="Calibri"/>
              </a:rPr>
              <a:t>evidence.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611123"/>
            <a:ext cx="2768600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dirty="0"/>
              <a:t>Due</a:t>
            </a:r>
            <a:r>
              <a:rPr sz="4400" spc="-85" dirty="0"/>
              <a:t> </a:t>
            </a:r>
            <a:r>
              <a:rPr sz="4400" spc="-15" dirty="0"/>
              <a:t>process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1102867" y="1989835"/>
            <a:ext cx="9472930" cy="3967479"/>
          </a:xfrm>
          <a:prstGeom prst="rect">
            <a:avLst/>
          </a:prstGeom>
        </p:spPr>
        <p:txBody>
          <a:bodyPr vert="horz" wrap="square" lIns="0" tIns="121920" rIns="0" bIns="0" rtlCol="0">
            <a:spAutoFit/>
          </a:bodyPr>
          <a:lstStyle/>
          <a:p>
            <a:pPr marL="241300" marR="5080" indent="-228600">
              <a:lnSpc>
                <a:spcPct val="80000"/>
              </a:lnSpc>
              <a:spcBef>
                <a:spcPts val="960"/>
              </a:spcBef>
              <a:buFont typeface="Arial"/>
              <a:buChar char="•"/>
              <a:tabLst>
                <a:tab pos="241300" algn="l"/>
              </a:tabLst>
            </a:pPr>
            <a:r>
              <a:rPr sz="3600" spc="-5" dirty="0">
                <a:latin typeface="Calibri"/>
                <a:cs typeface="Calibri"/>
              </a:rPr>
              <a:t>Higher </a:t>
            </a:r>
            <a:r>
              <a:rPr sz="3600" spc="-10" dirty="0">
                <a:latin typeface="Calibri"/>
                <a:cs typeface="Calibri"/>
              </a:rPr>
              <a:t>courts </a:t>
            </a:r>
            <a:r>
              <a:rPr sz="3600" spc="-5" dirty="0">
                <a:latin typeface="Calibri"/>
                <a:cs typeface="Calibri"/>
              </a:rPr>
              <a:t>hold </a:t>
            </a:r>
            <a:r>
              <a:rPr sz="3600" spc="-15" dirty="0">
                <a:latin typeface="Calibri"/>
                <a:cs typeface="Calibri"/>
              </a:rPr>
              <a:t>Universities accountable </a:t>
            </a:r>
            <a:r>
              <a:rPr sz="3600" spc="-25" dirty="0">
                <a:latin typeface="Calibri"/>
                <a:cs typeface="Calibri"/>
              </a:rPr>
              <a:t>for  </a:t>
            </a:r>
            <a:r>
              <a:rPr sz="3600" spc="-15" dirty="0">
                <a:latin typeface="Calibri"/>
                <a:cs typeface="Calibri"/>
              </a:rPr>
              <a:t>providing </a:t>
            </a:r>
            <a:r>
              <a:rPr sz="3600" spc="-5" dirty="0">
                <a:latin typeface="Calibri"/>
                <a:cs typeface="Calibri"/>
              </a:rPr>
              <a:t>due </a:t>
            </a:r>
            <a:r>
              <a:rPr sz="3600" spc="-15" dirty="0">
                <a:latin typeface="Calibri"/>
                <a:cs typeface="Calibri"/>
              </a:rPr>
              <a:t>process </a:t>
            </a:r>
            <a:r>
              <a:rPr sz="3600" spc="-25" dirty="0">
                <a:latin typeface="Calibri"/>
                <a:cs typeface="Calibri"/>
              </a:rPr>
              <a:t>to </a:t>
            </a:r>
            <a:r>
              <a:rPr sz="3600" spc="-5" dirty="0">
                <a:latin typeface="Calibri"/>
                <a:cs typeface="Calibri"/>
              </a:rPr>
              <a:t>all </a:t>
            </a:r>
            <a:r>
              <a:rPr sz="3600" spc="-15" dirty="0">
                <a:latin typeface="Calibri"/>
                <a:cs typeface="Calibri"/>
              </a:rPr>
              <a:t>students </a:t>
            </a:r>
            <a:r>
              <a:rPr sz="3600" spc="-20" dirty="0">
                <a:latin typeface="Calibri"/>
                <a:cs typeface="Calibri"/>
              </a:rPr>
              <a:t>involved </a:t>
            </a:r>
            <a:r>
              <a:rPr sz="3600" spc="-5" dirty="0">
                <a:latin typeface="Calibri"/>
                <a:cs typeface="Calibri"/>
              </a:rPr>
              <a:t>in </a:t>
            </a:r>
            <a:r>
              <a:rPr sz="3600" dirty="0">
                <a:latin typeface="Calibri"/>
                <a:cs typeface="Calibri"/>
              </a:rPr>
              <a:t>a  </a:t>
            </a:r>
            <a:r>
              <a:rPr sz="3600" spc="-5" dirty="0">
                <a:latin typeface="Calibri"/>
                <a:cs typeface="Calibri"/>
              </a:rPr>
              <a:t>hearing.</a:t>
            </a:r>
            <a:endParaRPr sz="3600">
              <a:latin typeface="Calibri"/>
              <a:cs typeface="Calibri"/>
            </a:endParaRPr>
          </a:p>
          <a:p>
            <a:pPr marL="241300" indent="-228600">
              <a:lnSpc>
                <a:spcPts val="4115"/>
              </a:lnSpc>
              <a:spcBef>
                <a:spcPts val="170"/>
              </a:spcBef>
              <a:buFont typeface="Arial"/>
              <a:buChar char="•"/>
              <a:tabLst>
                <a:tab pos="241935" algn="l"/>
              </a:tabLst>
            </a:pPr>
            <a:r>
              <a:rPr sz="3600" spc="-5" dirty="0">
                <a:latin typeface="Calibri"/>
                <a:cs typeface="Calibri"/>
              </a:rPr>
              <a:t>Due </a:t>
            </a:r>
            <a:r>
              <a:rPr sz="3600" spc="-15" dirty="0">
                <a:latin typeface="Calibri"/>
                <a:cs typeface="Calibri"/>
              </a:rPr>
              <a:t>process </a:t>
            </a:r>
            <a:r>
              <a:rPr sz="3600" spc="-10" dirty="0">
                <a:latin typeface="Calibri"/>
                <a:cs typeface="Calibri"/>
              </a:rPr>
              <a:t>consists</a:t>
            </a:r>
            <a:r>
              <a:rPr sz="3600" spc="5" dirty="0">
                <a:latin typeface="Calibri"/>
                <a:cs typeface="Calibri"/>
              </a:rPr>
              <a:t> </a:t>
            </a:r>
            <a:r>
              <a:rPr sz="3600" dirty="0">
                <a:latin typeface="Calibri"/>
                <a:cs typeface="Calibri"/>
              </a:rPr>
              <a:t>of:</a:t>
            </a:r>
            <a:endParaRPr sz="3600">
              <a:latin typeface="Calibri"/>
              <a:cs typeface="Calibri"/>
            </a:endParaRPr>
          </a:p>
          <a:p>
            <a:pPr marL="699135" lvl="1" indent="-229235">
              <a:lnSpc>
                <a:spcPts val="3950"/>
              </a:lnSpc>
              <a:buFont typeface="Arial"/>
              <a:buChar char="•"/>
              <a:tabLst>
                <a:tab pos="699135" algn="l"/>
              </a:tabLst>
            </a:pPr>
            <a:r>
              <a:rPr sz="3600" spc="-30" dirty="0">
                <a:latin typeface="Calibri"/>
                <a:cs typeface="Calibri"/>
              </a:rPr>
              <a:t>Fair</a:t>
            </a:r>
            <a:r>
              <a:rPr sz="3600" spc="-10" dirty="0">
                <a:latin typeface="Calibri"/>
                <a:cs typeface="Calibri"/>
              </a:rPr>
              <a:t> </a:t>
            </a:r>
            <a:r>
              <a:rPr sz="3600" spc="-5" dirty="0">
                <a:latin typeface="Calibri"/>
                <a:cs typeface="Calibri"/>
              </a:rPr>
              <a:t>notice</a:t>
            </a:r>
            <a:endParaRPr sz="3600">
              <a:latin typeface="Calibri"/>
              <a:cs typeface="Calibri"/>
            </a:endParaRPr>
          </a:p>
          <a:p>
            <a:pPr marL="699135" marR="786765" lvl="1" indent="-229235">
              <a:lnSpc>
                <a:spcPct val="78900"/>
              </a:lnSpc>
              <a:spcBef>
                <a:spcPts val="745"/>
              </a:spcBef>
              <a:buFont typeface="Arial"/>
              <a:buChar char="•"/>
              <a:tabLst>
                <a:tab pos="699135" algn="l"/>
              </a:tabLst>
            </a:pPr>
            <a:r>
              <a:rPr sz="3600" spc="-5" dirty="0">
                <a:latin typeface="Calibri"/>
                <a:cs typeface="Calibri"/>
              </a:rPr>
              <a:t>Opportunity </a:t>
            </a:r>
            <a:r>
              <a:rPr sz="3600" spc="-25" dirty="0">
                <a:latin typeface="Calibri"/>
                <a:cs typeface="Calibri"/>
              </a:rPr>
              <a:t>to </a:t>
            </a:r>
            <a:r>
              <a:rPr sz="3600" spc="-20" dirty="0">
                <a:latin typeface="Calibri"/>
                <a:cs typeface="Calibri"/>
              </a:rPr>
              <a:t>prepare information </a:t>
            </a:r>
            <a:r>
              <a:rPr sz="3600" spc="-30" dirty="0">
                <a:latin typeface="Calibri"/>
                <a:cs typeface="Calibri"/>
              </a:rPr>
              <a:t>for </a:t>
            </a:r>
            <a:r>
              <a:rPr sz="3600" spc="-5" dirty="0">
                <a:latin typeface="Calibri"/>
                <a:cs typeface="Calibri"/>
              </a:rPr>
              <a:t>the  </a:t>
            </a:r>
            <a:r>
              <a:rPr sz="3600" spc="-10" dirty="0">
                <a:latin typeface="Calibri"/>
                <a:cs typeface="Calibri"/>
              </a:rPr>
              <a:t>hearing</a:t>
            </a:r>
            <a:endParaRPr sz="3600">
              <a:latin typeface="Calibri"/>
              <a:cs typeface="Calibri"/>
            </a:endParaRPr>
          </a:p>
          <a:p>
            <a:pPr marL="699135" lvl="1" indent="-228600">
              <a:lnSpc>
                <a:spcPts val="4004"/>
              </a:lnSpc>
              <a:buFont typeface="Arial"/>
              <a:buChar char="•"/>
              <a:tabLst>
                <a:tab pos="699770" algn="l"/>
              </a:tabLst>
            </a:pPr>
            <a:r>
              <a:rPr sz="3600" spc="-10" dirty="0">
                <a:latin typeface="Calibri"/>
                <a:cs typeface="Calibri"/>
              </a:rPr>
              <a:t>Objective view </a:t>
            </a:r>
            <a:r>
              <a:rPr sz="3600" dirty="0">
                <a:latin typeface="Calibri"/>
                <a:cs typeface="Calibri"/>
              </a:rPr>
              <a:t>of </a:t>
            </a:r>
            <a:r>
              <a:rPr sz="3600" spc="-5" dirty="0">
                <a:latin typeface="Calibri"/>
                <a:cs typeface="Calibri"/>
              </a:rPr>
              <a:t>the</a:t>
            </a:r>
            <a:r>
              <a:rPr sz="3600" spc="-15" dirty="0">
                <a:latin typeface="Calibri"/>
                <a:cs typeface="Calibri"/>
              </a:rPr>
              <a:t> </a:t>
            </a:r>
            <a:r>
              <a:rPr sz="3600" spc="-20" dirty="0">
                <a:latin typeface="Calibri"/>
                <a:cs typeface="Calibri"/>
              </a:rPr>
              <a:t>facts</a:t>
            </a:r>
            <a:endParaRPr sz="3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611123"/>
            <a:ext cx="4843145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spc="-10" dirty="0"/>
              <a:t>Fundamental</a:t>
            </a:r>
            <a:r>
              <a:rPr sz="4400" spc="-75" dirty="0"/>
              <a:t> </a:t>
            </a:r>
            <a:r>
              <a:rPr sz="4400" spc="-15" dirty="0"/>
              <a:t>fairness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916939" y="1770379"/>
            <a:ext cx="10342245" cy="3241675"/>
          </a:xfrm>
          <a:prstGeom prst="rect">
            <a:avLst/>
          </a:prstGeom>
        </p:spPr>
        <p:txBody>
          <a:bodyPr vert="horz" wrap="square" lIns="0" tIns="66040" rIns="0" bIns="0" rtlCol="0">
            <a:spAutoFit/>
          </a:bodyPr>
          <a:lstStyle/>
          <a:p>
            <a:pPr marL="241300" marR="5080" indent="-228600">
              <a:lnSpc>
                <a:spcPct val="90300"/>
              </a:lnSpc>
              <a:spcBef>
                <a:spcPts val="520"/>
              </a:spcBef>
              <a:buFont typeface="Arial"/>
              <a:buChar char="•"/>
              <a:tabLst>
                <a:tab pos="241300" algn="l"/>
              </a:tabLst>
            </a:pPr>
            <a:r>
              <a:rPr sz="3600" spc="-10" dirty="0">
                <a:latin typeface="Calibri"/>
                <a:cs typeface="Calibri"/>
              </a:rPr>
              <a:t>“Fundamental </a:t>
            </a:r>
            <a:r>
              <a:rPr sz="3600" spc="-15" dirty="0">
                <a:latin typeface="Calibri"/>
                <a:cs typeface="Calibri"/>
              </a:rPr>
              <a:t>Fairness” </a:t>
            </a:r>
            <a:r>
              <a:rPr sz="3600" spc="-5" dirty="0">
                <a:latin typeface="Calibri"/>
                <a:cs typeface="Calibri"/>
              </a:rPr>
              <a:t>is the </a:t>
            </a:r>
            <a:r>
              <a:rPr sz="3600" spc="-20" dirty="0">
                <a:latin typeface="Calibri"/>
                <a:cs typeface="Calibri"/>
              </a:rPr>
              <a:t>standard </a:t>
            </a:r>
            <a:r>
              <a:rPr sz="3600" dirty="0">
                <a:latin typeface="Calibri"/>
                <a:cs typeface="Calibri"/>
              </a:rPr>
              <a:t>of </a:t>
            </a:r>
            <a:r>
              <a:rPr sz="3600" spc="-5" dirty="0">
                <a:latin typeface="Calibri"/>
                <a:cs typeface="Calibri"/>
              </a:rPr>
              <a:t>due </a:t>
            </a:r>
            <a:r>
              <a:rPr sz="3600" spc="-15" dirty="0">
                <a:latin typeface="Calibri"/>
                <a:cs typeface="Calibri"/>
              </a:rPr>
              <a:t>process  that </a:t>
            </a:r>
            <a:r>
              <a:rPr sz="3600" spc="-10" dirty="0">
                <a:latin typeface="Calibri"/>
                <a:cs typeface="Calibri"/>
              </a:rPr>
              <a:t>courts </a:t>
            </a:r>
            <a:r>
              <a:rPr sz="3600" spc="-5" dirty="0">
                <a:latin typeface="Calibri"/>
                <a:cs typeface="Calibri"/>
              </a:rPr>
              <a:t>hold </a:t>
            </a:r>
            <a:r>
              <a:rPr sz="3600" spc="-10" dirty="0">
                <a:latin typeface="Calibri"/>
                <a:cs typeface="Calibri"/>
              </a:rPr>
              <a:t>institutions </a:t>
            </a:r>
            <a:r>
              <a:rPr sz="3600" dirty="0">
                <a:latin typeface="Calibri"/>
                <a:cs typeface="Calibri"/>
              </a:rPr>
              <a:t>of </a:t>
            </a:r>
            <a:r>
              <a:rPr sz="3600" spc="-5" dirty="0">
                <a:latin typeface="Calibri"/>
                <a:cs typeface="Calibri"/>
              </a:rPr>
              <a:t>higher </a:t>
            </a:r>
            <a:r>
              <a:rPr sz="3600" spc="-10" dirty="0">
                <a:latin typeface="Calibri"/>
                <a:cs typeface="Calibri"/>
              </a:rPr>
              <a:t>education  </a:t>
            </a:r>
            <a:r>
              <a:rPr sz="3600" spc="-15" dirty="0">
                <a:latin typeface="Calibri"/>
                <a:cs typeface="Calibri"/>
              </a:rPr>
              <a:t>accountable.</a:t>
            </a:r>
            <a:endParaRPr sz="3600">
              <a:latin typeface="Calibri"/>
              <a:cs typeface="Calibri"/>
            </a:endParaRPr>
          </a:p>
          <a:p>
            <a:pPr marL="698500" lvl="1" indent="-228600">
              <a:lnSpc>
                <a:spcPct val="100000"/>
              </a:lnSpc>
              <a:spcBef>
                <a:spcPts val="70"/>
              </a:spcBef>
              <a:buFont typeface="Arial"/>
              <a:buChar char="•"/>
              <a:tabLst>
                <a:tab pos="698500" algn="l"/>
              </a:tabLst>
            </a:pPr>
            <a:r>
              <a:rPr sz="3600" spc="-5" dirty="0">
                <a:latin typeface="Calibri"/>
                <a:cs typeface="Calibri"/>
              </a:rPr>
              <a:t>Rules </a:t>
            </a:r>
            <a:r>
              <a:rPr sz="3600" spc="-20" dirty="0">
                <a:latin typeface="Calibri"/>
                <a:cs typeface="Calibri"/>
              </a:rPr>
              <a:t>are </a:t>
            </a:r>
            <a:r>
              <a:rPr sz="3600" spc="-5" dirty="0">
                <a:latin typeface="Calibri"/>
                <a:cs typeface="Calibri"/>
              </a:rPr>
              <a:t>clear and not </a:t>
            </a:r>
            <a:r>
              <a:rPr sz="3600" spc="-15" dirty="0">
                <a:latin typeface="Calibri"/>
                <a:cs typeface="Calibri"/>
              </a:rPr>
              <a:t>overly</a:t>
            </a:r>
            <a:r>
              <a:rPr sz="3600" dirty="0">
                <a:latin typeface="Calibri"/>
                <a:cs typeface="Calibri"/>
              </a:rPr>
              <a:t> </a:t>
            </a:r>
            <a:r>
              <a:rPr sz="3600" spc="-15" dirty="0">
                <a:latin typeface="Calibri"/>
                <a:cs typeface="Calibri"/>
              </a:rPr>
              <a:t>broad.</a:t>
            </a:r>
            <a:endParaRPr sz="3600">
              <a:latin typeface="Calibri"/>
              <a:cs typeface="Calibri"/>
            </a:endParaRPr>
          </a:p>
          <a:p>
            <a:pPr marL="698500" lvl="1" indent="-228600">
              <a:lnSpc>
                <a:spcPct val="100000"/>
              </a:lnSpc>
              <a:spcBef>
                <a:spcPts val="70"/>
              </a:spcBef>
              <a:buFont typeface="Arial"/>
              <a:buChar char="•"/>
              <a:tabLst>
                <a:tab pos="698500" algn="l"/>
              </a:tabLst>
            </a:pPr>
            <a:r>
              <a:rPr sz="3600" spc="-5" dirty="0">
                <a:latin typeface="Calibri"/>
                <a:cs typeface="Calibri"/>
              </a:rPr>
              <a:t>Rules </a:t>
            </a:r>
            <a:r>
              <a:rPr sz="3600" spc="-15" dirty="0">
                <a:latin typeface="Calibri"/>
                <a:cs typeface="Calibri"/>
              </a:rPr>
              <a:t>must </a:t>
            </a:r>
            <a:r>
              <a:rPr sz="3600" spc="-30" dirty="0">
                <a:latin typeface="Calibri"/>
                <a:cs typeface="Calibri"/>
              </a:rPr>
              <a:t>have </a:t>
            </a:r>
            <a:r>
              <a:rPr sz="3600" dirty="0">
                <a:latin typeface="Calibri"/>
                <a:cs typeface="Calibri"/>
              </a:rPr>
              <a:t>a </a:t>
            </a:r>
            <a:r>
              <a:rPr sz="3600" spc="-20" dirty="0">
                <a:latin typeface="Calibri"/>
                <a:cs typeface="Calibri"/>
              </a:rPr>
              <a:t>fair </a:t>
            </a:r>
            <a:r>
              <a:rPr sz="3600" spc="-5" dirty="0">
                <a:latin typeface="Calibri"/>
                <a:cs typeface="Calibri"/>
              </a:rPr>
              <a:t>and </a:t>
            </a:r>
            <a:r>
              <a:rPr sz="3600" spc="-10" dirty="0">
                <a:latin typeface="Calibri"/>
                <a:cs typeface="Calibri"/>
              </a:rPr>
              <a:t>reasonable</a:t>
            </a:r>
            <a:r>
              <a:rPr sz="3600" spc="35" dirty="0">
                <a:latin typeface="Calibri"/>
                <a:cs typeface="Calibri"/>
              </a:rPr>
              <a:t> </a:t>
            </a:r>
            <a:r>
              <a:rPr sz="3600" spc="-5" dirty="0">
                <a:latin typeface="Calibri"/>
                <a:cs typeface="Calibri"/>
              </a:rPr>
              <a:t>purpose.</a:t>
            </a:r>
            <a:endParaRPr sz="3600">
              <a:latin typeface="Calibri"/>
              <a:cs typeface="Calibri"/>
            </a:endParaRPr>
          </a:p>
          <a:p>
            <a:pPr marL="698500" lvl="1" indent="-2286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698500" algn="l"/>
              </a:tabLst>
            </a:pPr>
            <a:r>
              <a:rPr sz="3600" spc="-5" dirty="0">
                <a:latin typeface="Calibri"/>
                <a:cs typeface="Calibri"/>
              </a:rPr>
              <a:t>Rules </a:t>
            </a:r>
            <a:r>
              <a:rPr sz="3600" spc="-15" dirty="0">
                <a:latin typeface="Calibri"/>
                <a:cs typeface="Calibri"/>
              </a:rPr>
              <a:t>must </a:t>
            </a:r>
            <a:r>
              <a:rPr sz="3600" spc="-5" dirty="0">
                <a:latin typeface="Calibri"/>
                <a:cs typeface="Calibri"/>
              </a:rPr>
              <a:t>be applied </a:t>
            </a:r>
            <a:r>
              <a:rPr sz="3600" dirty="0">
                <a:latin typeface="Calibri"/>
                <a:cs typeface="Calibri"/>
              </a:rPr>
              <a:t>in </a:t>
            </a:r>
            <a:r>
              <a:rPr sz="3600" spc="-15" dirty="0">
                <a:latin typeface="Calibri"/>
                <a:cs typeface="Calibri"/>
              </a:rPr>
              <a:t>fairness </a:t>
            </a:r>
            <a:r>
              <a:rPr sz="3600" spc="-5" dirty="0">
                <a:latin typeface="Calibri"/>
                <a:cs typeface="Calibri"/>
              </a:rPr>
              <a:t>and good</a:t>
            </a:r>
            <a:r>
              <a:rPr sz="3600" dirty="0">
                <a:latin typeface="Calibri"/>
                <a:cs typeface="Calibri"/>
              </a:rPr>
              <a:t> </a:t>
            </a:r>
            <a:r>
              <a:rPr sz="3600" spc="-15" dirty="0">
                <a:latin typeface="Calibri"/>
                <a:cs typeface="Calibri"/>
              </a:rPr>
              <a:t>faith.</a:t>
            </a:r>
            <a:endParaRPr sz="3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0285" y="2718308"/>
            <a:ext cx="8500745" cy="1765935"/>
          </a:xfrm>
          <a:prstGeom prst="rect">
            <a:avLst/>
          </a:prstGeom>
        </p:spPr>
        <p:txBody>
          <a:bodyPr vert="horz" wrap="square" lIns="0" tIns="114300" rIns="0" bIns="0" rtlCol="0">
            <a:spAutoFit/>
          </a:bodyPr>
          <a:lstStyle/>
          <a:p>
            <a:pPr marL="12700" marR="5080">
              <a:lnSpc>
                <a:spcPts val="6500"/>
              </a:lnSpc>
              <a:spcBef>
                <a:spcPts val="900"/>
              </a:spcBef>
            </a:pPr>
            <a:r>
              <a:rPr spc="-5" dirty="0"/>
              <a:t>Hearing </a:t>
            </a:r>
            <a:r>
              <a:rPr spc="-10" dirty="0"/>
              <a:t>decorum/impactful  questioning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611123"/>
            <a:ext cx="3924300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spc="-5" dirty="0"/>
              <a:t>Hearing</a:t>
            </a:r>
            <a:r>
              <a:rPr sz="4400" spc="-40" dirty="0"/>
              <a:t> </a:t>
            </a:r>
            <a:r>
              <a:rPr sz="4400" spc="-10" dirty="0"/>
              <a:t>decorum</a:t>
            </a:r>
            <a:endParaRPr sz="4400"/>
          </a:p>
        </p:txBody>
      </p:sp>
      <p:sp>
        <p:nvSpPr>
          <p:cNvPr id="3" name="object 3"/>
          <p:cNvSpPr txBox="1">
            <a:spLocks noGrp="1"/>
          </p:cNvSpPr>
          <p:nvPr>
            <p:ph sz="half" idx="2"/>
          </p:nvPr>
        </p:nvSpPr>
        <p:spPr>
          <a:prstGeom prst="rect">
            <a:avLst/>
          </a:prstGeom>
        </p:spPr>
        <p:txBody>
          <a:bodyPr vert="horz" wrap="square" lIns="0" tIns="92075" rIns="0" bIns="0" rtlCol="0">
            <a:spAutoFit/>
          </a:bodyPr>
          <a:lstStyle/>
          <a:p>
            <a:pPr marL="240665" marR="382270" indent="-227965" algn="just">
              <a:lnSpc>
                <a:spcPct val="80000"/>
              </a:lnSpc>
              <a:spcBef>
                <a:spcPts val="725"/>
              </a:spcBef>
              <a:buFont typeface="Arial"/>
              <a:buChar char="•"/>
              <a:tabLst>
                <a:tab pos="241300" algn="l"/>
              </a:tabLst>
            </a:pPr>
            <a:r>
              <a:rPr spc="-5" dirty="0"/>
              <a:t>It </a:t>
            </a:r>
            <a:r>
              <a:rPr dirty="0"/>
              <a:t>is </a:t>
            </a:r>
            <a:r>
              <a:rPr spc="-15" dirty="0"/>
              <a:t>expected </a:t>
            </a:r>
            <a:r>
              <a:rPr spc="-10" dirty="0"/>
              <a:t>that </a:t>
            </a:r>
            <a:r>
              <a:rPr spc="-15" dirty="0"/>
              <a:t>you </a:t>
            </a:r>
            <a:r>
              <a:rPr dirty="0"/>
              <a:t>act, </a:t>
            </a:r>
            <a:r>
              <a:rPr spc="-5" dirty="0"/>
              <a:t>hold  </a:t>
            </a:r>
            <a:r>
              <a:rPr spc="-30" dirty="0"/>
              <a:t>yourself, </a:t>
            </a:r>
            <a:r>
              <a:rPr spc="-5" dirty="0"/>
              <a:t>and </a:t>
            </a:r>
            <a:r>
              <a:rPr spc="-10" dirty="0"/>
              <a:t>question </a:t>
            </a:r>
            <a:r>
              <a:rPr spc="-15" dirty="0"/>
              <a:t>involved  </a:t>
            </a:r>
            <a:r>
              <a:rPr spc="-5" dirty="0"/>
              <a:t>parties </a:t>
            </a:r>
            <a:r>
              <a:rPr dirty="0"/>
              <a:t>as a</a:t>
            </a:r>
            <a:r>
              <a:rPr spc="-10" dirty="0"/>
              <a:t> </a:t>
            </a:r>
            <a:r>
              <a:rPr spc="-15" dirty="0"/>
              <a:t>professional.</a:t>
            </a:r>
          </a:p>
          <a:p>
            <a:pPr>
              <a:lnSpc>
                <a:spcPct val="100000"/>
              </a:lnSpc>
              <a:spcBef>
                <a:spcPts val="30"/>
              </a:spcBef>
              <a:buFont typeface="Arial"/>
              <a:buChar char="•"/>
            </a:pPr>
            <a:endParaRPr sz="2850">
              <a:latin typeface="Times New Roman"/>
              <a:cs typeface="Times New Roman"/>
            </a:endParaRPr>
          </a:p>
          <a:p>
            <a:pPr marL="240665" marR="5080" indent="-227965">
              <a:lnSpc>
                <a:spcPct val="80000"/>
              </a:lnSpc>
              <a:spcBef>
                <a:spcPts val="5"/>
              </a:spcBef>
              <a:buFont typeface="Arial"/>
              <a:buChar char="•"/>
              <a:tabLst>
                <a:tab pos="241300" algn="l"/>
                <a:tab pos="3004185" algn="l"/>
              </a:tabLst>
            </a:pPr>
            <a:r>
              <a:rPr spc="-5" dirty="0"/>
              <a:t>Business </a:t>
            </a:r>
            <a:r>
              <a:rPr spc="-10" dirty="0"/>
              <a:t>casual </a:t>
            </a:r>
            <a:r>
              <a:rPr dirty="0"/>
              <a:t>or </a:t>
            </a:r>
            <a:r>
              <a:rPr spc="-20" dirty="0"/>
              <a:t>everyday </a:t>
            </a:r>
            <a:r>
              <a:rPr spc="-5" dirty="0"/>
              <a:t>work  </a:t>
            </a:r>
            <a:r>
              <a:rPr spc="-15" dirty="0"/>
              <a:t>attire</a:t>
            </a:r>
            <a:r>
              <a:rPr spc="-5" dirty="0"/>
              <a:t> </a:t>
            </a:r>
            <a:r>
              <a:rPr dirty="0"/>
              <a:t>is</a:t>
            </a:r>
            <a:r>
              <a:rPr spc="5" dirty="0"/>
              <a:t> </a:t>
            </a:r>
            <a:r>
              <a:rPr spc="-10" dirty="0"/>
              <a:t>acceptable.	</a:t>
            </a:r>
            <a:r>
              <a:rPr spc="-5" dirty="0"/>
              <a:t>Please do</a:t>
            </a:r>
            <a:r>
              <a:rPr spc="-80" dirty="0"/>
              <a:t> </a:t>
            </a:r>
            <a:r>
              <a:rPr spc="-5" dirty="0"/>
              <a:t>not  </a:t>
            </a:r>
            <a:r>
              <a:rPr spc="-10" dirty="0"/>
              <a:t>wear</a:t>
            </a:r>
            <a:r>
              <a:rPr dirty="0"/>
              <a:t> </a:t>
            </a:r>
            <a:r>
              <a:rPr spc="-5" dirty="0"/>
              <a:t>jeans.</a:t>
            </a:r>
          </a:p>
          <a:p>
            <a:pPr>
              <a:lnSpc>
                <a:spcPct val="100000"/>
              </a:lnSpc>
              <a:buFont typeface="Arial"/>
              <a:buChar char="•"/>
            </a:pPr>
            <a:endParaRPr sz="2950">
              <a:latin typeface="Times New Roman"/>
              <a:cs typeface="Times New Roman"/>
            </a:endParaRPr>
          </a:p>
          <a:p>
            <a:pPr marL="240665" marR="23495" indent="-227965" algn="just">
              <a:lnSpc>
                <a:spcPct val="80400"/>
              </a:lnSpc>
              <a:buFont typeface="Arial"/>
              <a:buChar char="•"/>
              <a:tabLst>
                <a:tab pos="241300" algn="l"/>
              </a:tabLst>
            </a:pPr>
            <a:r>
              <a:rPr u="heavy" dirty="0">
                <a:uFill>
                  <a:solidFill>
                    <a:srgbClr val="000000"/>
                  </a:solidFill>
                </a:uFill>
              </a:rPr>
              <a:t>Strict </a:t>
            </a:r>
            <a:r>
              <a:rPr u="heavy" spc="-10" dirty="0">
                <a:uFill>
                  <a:solidFill>
                    <a:srgbClr val="000000"/>
                  </a:solidFill>
                </a:uFill>
              </a:rPr>
              <a:t>confidentiality</a:t>
            </a:r>
            <a:r>
              <a:rPr spc="-10" dirty="0"/>
              <a:t> </a:t>
            </a:r>
            <a:r>
              <a:rPr dirty="0"/>
              <a:t>– </a:t>
            </a:r>
            <a:r>
              <a:rPr spc="-70" dirty="0"/>
              <a:t>You </a:t>
            </a:r>
            <a:r>
              <a:rPr spc="-10" dirty="0"/>
              <a:t>are </a:t>
            </a:r>
            <a:r>
              <a:rPr spc="-5" dirty="0"/>
              <a:t>not  </a:t>
            </a:r>
            <a:r>
              <a:rPr spc="-15" dirty="0"/>
              <a:t>to </a:t>
            </a:r>
            <a:r>
              <a:rPr spc="-10" dirty="0"/>
              <a:t>share </a:t>
            </a:r>
            <a:r>
              <a:rPr spc="-20" dirty="0"/>
              <a:t>any </a:t>
            </a:r>
            <a:r>
              <a:rPr spc="-10" dirty="0"/>
              <a:t>details </a:t>
            </a:r>
            <a:r>
              <a:rPr dirty="0"/>
              <a:t>of </a:t>
            </a:r>
            <a:r>
              <a:rPr spc="-5" dirty="0"/>
              <a:t>the hearing  </a:t>
            </a:r>
            <a:r>
              <a:rPr spc="-10" dirty="0"/>
              <a:t>at </a:t>
            </a:r>
            <a:r>
              <a:rPr spc="-20" dirty="0"/>
              <a:t>any</a:t>
            </a:r>
            <a:r>
              <a:rPr dirty="0"/>
              <a:t> </a:t>
            </a:r>
            <a:r>
              <a:rPr spc="-5" dirty="0"/>
              <a:t>time.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6068063" y="2028621"/>
            <a:ext cx="4913630" cy="4143375"/>
          </a:xfrm>
          <a:prstGeom prst="rect">
            <a:avLst/>
          </a:prstGeom>
        </p:spPr>
        <p:txBody>
          <a:bodyPr vert="horz" wrap="square" lIns="0" tIns="92075" rIns="0" bIns="0" rtlCol="0">
            <a:spAutoFit/>
          </a:bodyPr>
          <a:lstStyle/>
          <a:p>
            <a:pPr marL="240665" marR="10160" indent="-227965">
              <a:lnSpc>
                <a:spcPct val="80000"/>
              </a:lnSpc>
              <a:spcBef>
                <a:spcPts val="725"/>
              </a:spcBef>
              <a:buFont typeface="Arial"/>
              <a:buChar char="•"/>
              <a:tabLst>
                <a:tab pos="241300" algn="l"/>
              </a:tabLst>
            </a:pPr>
            <a:r>
              <a:rPr sz="2600" spc="-15" dirty="0">
                <a:latin typeface="Calibri"/>
                <a:cs typeface="Calibri"/>
              </a:rPr>
              <a:t>Personal </a:t>
            </a:r>
            <a:r>
              <a:rPr sz="2600" spc="-5" dirty="0">
                <a:latin typeface="Calibri"/>
                <a:cs typeface="Calibri"/>
              </a:rPr>
              <a:t>phones </a:t>
            </a:r>
            <a:r>
              <a:rPr sz="2600" spc="-10" dirty="0">
                <a:latin typeface="Calibri"/>
                <a:cs typeface="Calibri"/>
              </a:rPr>
              <a:t>are </a:t>
            </a:r>
            <a:r>
              <a:rPr sz="2600" spc="-15" dirty="0">
                <a:latin typeface="Calibri"/>
                <a:cs typeface="Calibri"/>
              </a:rPr>
              <a:t>to </a:t>
            </a:r>
            <a:r>
              <a:rPr sz="2600" spc="-5" dirty="0">
                <a:latin typeface="Calibri"/>
                <a:cs typeface="Calibri"/>
              </a:rPr>
              <a:t>be silenced  and out </a:t>
            </a:r>
            <a:r>
              <a:rPr sz="2600" dirty="0">
                <a:latin typeface="Calibri"/>
                <a:cs typeface="Calibri"/>
              </a:rPr>
              <a:t>of</a:t>
            </a:r>
            <a:r>
              <a:rPr sz="2600" spc="-10" dirty="0">
                <a:latin typeface="Calibri"/>
                <a:cs typeface="Calibri"/>
              </a:rPr>
              <a:t> sight.</a:t>
            </a:r>
            <a:endParaRPr sz="26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Font typeface="Arial"/>
              <a:buChar char="•"/>
            </a:pPr>
            <a:endParaRPr sz="2900">
              <a:latin typeface="Times New Roman"/>
              <a:cs typeface="Times New Roman"/>
            </a:endParaRPr>
          </a:p>
          <a:p>
            <a:pPr marL="240665" marR="177165" indent="-227965">
              <a:lnSpc>
                <a:spcPts val="2500"/>
              </a:lnSpc>
              <a:buFont typeface="Arial"/>
              <a:buChar char="•"/>
              <a:tabLst>
                <a:tab pos="241300" algn="l"/>
              </a:tabLst>
            </a:pPr>
            <a:r>
              <a:rPr sz="2600" spc="-5" dirty="0">
                <a:latin typeface="Calibri"/>
                <a:cs typeface="Calibri"/>
              </a:rPr>
              <a:t>If on-call, please </a:t>
            </a:r>
            <a:r>
              <a:rPr sz="2600" spc="-25" dirty="0">
                <a:latin typeface="Calibri"/>
                <a:cs typeface="Calibri"/>
              </a:rPr>
              <a:t>make </a:t>
            </a:r>
            <a:r>
              <a:rPr sz="2600" spc="-10" dirty="0">
                <a:latin typeface="Calibri"/>
                <a:cs typeface="Calibri"/>
              </a:rPr>
              <a:t>that </a:t>
            </a:r>
            <a:r>
              <a:rPr sz="2600" spc="-5" dirty="0">
                <a:latin typeface="Calibri"/>
                <a:cs typeface="Calibri"/>
              </a:rPr>
              <a:t>public  when </a:t>
            </a:r>
            <a:r>
              <a:rPr sz="2600" spc="-10" dirty="0">
                <a:latin typeface="Calibri"/>
                <a:cs typeface="Calibri"/>
              </a:rPr>
              <a:t>introducing </a:t>
            </a:r>
            <a:r>
              <a:rPr sz="2600" spc="-15" dirty="0">
                <a:latin typeface="Calibri"/>
                <a:cs typeface="Calibri"/>
              </a:rPr>
              <a:t>yourself to </a:t>
            </a:r>
            <a:r>
              <a:rPr sz="2600" spc="-5" dirty="0">
                <a:latin typeface="Calibri"/>
                <a:cs typeface="Calibri"/>
              </a:rPr>
              <a:t>the  </a:t>
            </a:r>
            <a:r>
              <a:rPr sz="2600" spc="-10" dirty="0">
                <a:latin typeface="Calibri"/>
                <a:cs typeface="Calibri"/>
              </a:rPr>
              <a:t>room.</a:t>
            </a:r>
            <a:endParaRPr sz="26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Font typeface="Arial"/>
              <a:buChar char="•"/>
            </a:pPr>
            <a:endParaRPr sz="2950">
              <a:latin typeface="Times New Roman"/>
              <a:cs typeface="Times New Roman"/>
            </a:endParaRPr>
          </a:p>
          <a:p>
            <a:pPr marL="240665" marR="5080" indent="-227965">
              <a:lnSpc>
                <a:spcPct val="80200"/>
              </a:lnSpc>
              <a:buFont typeface="Arial"/>
              <a:buChar char="•"/>
              <a:tabLst>
                <a:tab pos="241300" algn="l"/>
              </a:tabLst>
            </a:pPr>
            <a:r>
              <a:rPr sz="2600" u="heavy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Body language </a:t>
            </a:r>
            <a:r>
              <a:rPr sz="2600" u="heavy" spc="-2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matters</a:t>
            </a:r>
            <a:r>
              <a:rPr sz="2600" spc="-2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– </a:t>
            </a:r>
            <a:r>
              <a:rPr sz="2600" spc="-5" dirty="0">
                <a:latin typeface="Calibri"/>
                <a:cs typeface="Calibri"/>
              </a:rPr>
              <a:t>Please be  </a:t>
            </a:r>
            <a:r>
              <a:rPr sz="2600" spc="-15" dirty="0">
                <a:latin typeface="Calibri"/>
                <a:cs typeface="Calibri"/>
              </a:rPr>
              <a:t>aware </a:t>
            </a:r>
            <a:r>
              <a:rPr sz="2600" dirty="0">
                <a:latin typeface="Calibri"/>
                <a:cs typeface="Calibri"/>
              </a:rPr>
              <a:t>of </a:t>
            </a:r>
            <a:r>
              <a:rPr sz="2600" spc="-10" dirty="0">
                <a:latin typeface="Calibri"/>
                <a:cs typeface="Calibri"/>
              </a:rPr>
              <a:t>your facial </a:t>
            </a:r>
            <a:r>
              <a:rPr sz="2600" spc="-15" dirty="0">
                <a:latin typeface="Calibri"/>
                <a:cs typeface="Calibri"/>
              </a:rPr>
              <a:t>expressions  </a:t>
            </a:r>
            <a:r>
              <a:rPr sz="2600" spc="-5" dirty="0">
                <a:latin typeface="Calibri"/>
                <a:cs typeface="Calibri"/>
              </a:rPr>
              <a:t>and </a:t>
            </a:r>
            <a:r>
              <a:rPr sz="2600" spc="-25" dirty="0">
                <a:latin typeface="Calibri"/>
                <a:cs typeface="Calibri"/>
              </a:rPr>
              <a:t>keep </a:t>
            </a:r>
            <a:r>
              <a:rPr sz="2600" spc="-10" dirty="0">
                <a:latin typeface="Calibri"/>
                <a:cs typeface="Calibri"/>
              </a:rPr>
              <a:t>your </a:t>
            </a:r>
            <a:r>
              <a:rPr sz="2600" spc="-5" dirty="0">
                <a:latin typeface="Calibri"/>
                <a:cs typeface="Calibri"/>
              </a:rPr>
              <a:t>body </a:t>
            </a:r>
            <a:r>
              <a:rPr sz="2600" spc="-10" dirty="0">
                <a:latin typeface="Calibri"/>
                <a:cs typeface="Calibri"/>
              </a:rPr>
              <a:t>tone </a:t>
            </a:r>
            <a:r>
              <a:rPr sz="2600" spc="-20" dirty="0">
                <a:latin typeface="Calibri"/>
                <a:cs typeface="Calibri"/>
              </a:rPr>
              <a:t>relaxed.  </a:t>
            </a:r>
            <a:r>
              <a:rPr sz="2600" spc="-5" dirty="0">
                <a:latin typeface="Calibri"/>
                <a:cs typeface="Calibri"/>
              </a:rPr>
              <a:t>Be </a:t>
            </a:r>
            <a:r>
              <a:rPr sz="2600" spc="-15" dirty="0">
                <a:latin typeface="Calibri"/>
                <a:cs typeface="Calibri"/>
              </a:rPr>
              <a:t>aware </a:t>
            </a:r>
            <a:r>
              <a:rPr sz="2600" dirty="0">
                <a:latin typeface="Calibri"/>
                <a:cs typeface="Calibri"/>
              </a:rPr>
              <a:t>of </a:t>
            </a:r>
            <a:r>
              <a:rPr sz="2600" spc="-10" dirty="0">
                <a:latin typeface="Calibri"/>
                <a:cs typeface="Calibri"/>
              </a:rPr>
              <a:t>non-verbal  </a:t>
            </a:r>
            <a:r>
              <a:rPr sz="2600" spc="-15" dirty="0">
                <a:latin typeface="Calibri"/>
                <a:cs typeface="Calibri"/>
              </a:rPr>
              <a:t>expressions.</a:t>
            </a:r>
            <a:endParaRPr sz="2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611123"/>
            <a:ext cx="8575040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spc="-5" dirty="0"/>
              <a:t>Asking impactful </a:t>
            </a:r>
            <a:r>
              <a:rPr sz="4400" dirty="0"/>
              <a:t>&amp; </a:t>
            </a:r>
            <a:r>
              <a:rPr sz="4400" spc="-35" dirty="0"/>
              <a:t>effective</a:t>
            </a:r>
            <a:r>
              <a:rPr sz="4400" spc="25" dirty="0"/>
              <a:t> </a:t>
            </a:r>
            <a:r>
              <a:rPr sz="4400" spc="-10" dirty="0"/>
              <a:t>questions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1102867" y="1728723"/>
            <a:ext cx="9436100" cy="4247515"/>
          </a:xfrm>
          <a:prstGeom prst="rect">
            <a:avLst/>
          </a:prstGeom>
        </p:spPr>
        <p:txBody>
          <a:bodyPr vert="horz" wrap="square" lIns="0" tIns="94615" rIns="0" bIns="0" rtlCol="0">
            <a:spAutoFit/>
          </a:bodyPr>
          <a:lstStyle/>
          <a:p>
            <a:pPr marL="241300" marR="638175" indent="-228600">
              <a:lnSpc>
                <a:spcPts val="2690"/>
              </a:lnSpc>
              <a:spcBef>
                <a:spcPts val="745"/>
              </a:spcBef>
              <a:buFont typeface="Arial"/>
              <a:buChar char="•"/>
              <a:tabLst>
                <a:tab pos="241935" algn="l"/>
              </a:tabLst>
            </a:pPr>
            <a:r>
              <a:rPr sz="2800" dirty="0">
                <a:latin typeface="Calibri"/>
                <a:cs typeface="Calibri"/>
              </a:rPr>
              <a:t>Asking </a:t>
            </a:r>
            <a:r>
              <a:rPr sz="2800" spc="-10" dirty="0">
                <a:latin typeface="Calibri"/>
                <a:cs typeface="Calibri"/>
              </a:rPr>
              <a:t>questions </a:t>
            </a:r>
            <a:r>
              <a:rPr sz="2800" spc="-5" dirty="0">
                <a:latin typeface="Calibri"/>
                <a:cs typeface="Calibri"/>
              </a:rPr>
              <a:t>is </a:t>
            </a:r>
            <a:r>
              <a:rPr sz="2800" dirty="0">
                <a:latin typeface="Calibri"/>
                <a:cs typeface="Calibri"/>
              </a:rPr>
              <a:t>a </a:t>
            </a:r>
            <a:r>
              <a:rPr sz="2800" spc="-5" dirty="0">
                <a:latin typeface="Calibri"/>
                <a:cs typeface="Calibri"/>
              </a:rPr>
              <a:t>primary </a:t>
            </a:r>
            <a:r>
              <a:rPr sz="2800" spc="-10" dirty="0">
                <a:latin typeface="Calibri"/>
                <a:cs typeface="Calibri"/>
              </a:rPr>
              <a:t>component </a:t>
            </a:r>
            <a:r>
              <a:rPr sz="2800" spc="-5" dirty="0">
                <a:latin typeface="Calibri"/>
                <a:cs typeface="Calibri"/>
              </a:rPr>
              <a:t>while </a:t>
            </a:r>
            <a:r>
              <a:rPr sz="2800" dirty="0">
                <a:latin typeface="Calibri"/>
                <a:cs typeface="Calibri"/>
              </a:rPr>
              <a:t>serving </a:t>
            </a:r>
            <a:r>
              <a:rPr sz="2800" spc="-5" dirty="0">
                <a:latin typeface="Calibri"/>
                <a:cs typeface="Calibri"/>
              </a:rPr>
              <a:t>as </a:t>
            </a:r>
            <a:r>
              <a:rPr sz="2800" dirty="0">
                <a:latin typeface="Calibri"/>
                <a:cs typeface="Calibri"/>
              </a:rPr>
              <a:t>a  </a:t>
            </a:r>
            <a:r>
              <a:rPr sz="2800" spc="-5" dirty="0">
                <a:latin typeface="Calibri"/>
                <a:cs typeface="Calibri"/>
              </a:rPr>
              <a:t>member of </a:t>
            </a:r>
            <a:r>
              <a:rPr sz="2800" dirty="0">
                <a:latin typeface="Calibri"/>
                <a:cs typeface="Calibri"/>
              </a:rPr>
              <a:t>the </a:t>
            </a:r>
            <a:r>
              <a:rPr sz="2800" spc="-5" dirty="0">
                <a:latin typeface="Calibri"/>
                <a:cs typeface="Calibri"/>
              </a:rPr>
              <a:t>Hearing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Council.</a:t>
            </a:r>
            <a:endParaRPr sz="2800">
              <a:latin typeface="Calibri"/>
              <a:cs typeface="Calibri"/>
            </a:endParaRPr>
          </a:p>
          <a:p>
            <a:pPr marL="241300" marR="5080" indent="-228600">
              <a:lnSpc>
                <a:spcPts val="2710"/>
              </a:lnSpc>
              <a:spcBef>
                <a:spcPts val="990"/>
              </a:spcBef>
              <a:buFont typeface="Arial"/>
              <a:buChar char="•"/>
              <a:tabLst>
                <a:tab pos="241935" algn="l"/>
              </a:tabLst>
            </a:pPr>
            <a:r>
              <a:rPr sz="2800" spc="-35" dirty="0">
                <a:latin typeface="Calibri"/>
                <a:cs typeface="Calibri"/>
              </a:rPr>
              <a:t>At </a:t>
            </a:r>
            <a:r>
              <a:rPr sz="2800" dirty="0">
                <a:latin typeface="Calibri"/>
                <a:cs typeface="Calibri"/>
              </a:rPr>
              <a:t>the </a:t>
            </a:r>
            <a:r>
              <a:rPr sz="2800" spc="-5" dirty="0">
                <a:latin typeface="Calibri"/>
                <a:cs typeface="Calibri"/>
              </a:rPr>
              <a:t>heart of </a:t>
            </a:r>
            <a:r>
              <a:rPr sz="2800" spc="-10" dirty="0">
                <a:latin typeface="Calibri"/>
                <a:cs typeface="Calibri"/>
              </a:rPr>
              <a:t>every </a:t>
            </a:r>
            <a:r>
              <a:rPr sz="2800" spc="-5" dirty="0">
                <a:latin typeface="Calibri"/>
                <a:cs typeface="Calibri"/>
              </a:rPr>
              <a:t>hearing is an incident and </a:t>
            </a:r>
            <a:r>
              <a:rPr sz="2800" dirty="0">
                <a:latin typeface="Calibri"/>
                <a:cs typeface="Calibri"/>
              </a:rPr>
              <a:t>the </a:t>
            </a:r>
            <a:r>
              <a:rPr sz="2800" spc="-15" dirty="0">
                <a:latin typeface="Calibri"/>
                <a:cs typeface="Calibri"/>
              </a:rPr>
              <a:t>events </a:t>
            </a:r>
            <a:r>
              <a:rPr sz="2800" spc="-10" dirty="0">
                <a:latin typeface="Calibri"/>
                <a:cs typeface="Calibri"/>
              </a:rPr>
              <a:t>must  </a:t>
            </a:r>
            <a:r>
              <a:rPr sz="2800" dirty="0">
                <a:latin typeface="Calibri"/>
                <a:cs typeface="Calibri"/>
              </a:rPr>
              <a:t>be </a:t>
            </a:r>
            <a:r>
              <a:rPr sz="2800" spc="-10" dirty="0">
                <a:latin typeface="Calibri"/>
                <a:cs typeface="Calibri"/>
              </a:rPr>
              <a:t>reached through objective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questions.</a:t>
            </a:r>
            <a:endParaRPr sz="2800">
              <a:latin typeface="Calibri"/>
              <a:cs typeface="Calibri"/>
            </a:endParaRPr>
          </a:p>
          <a:p>
            <a:pPr marL="697865" marR="388620" lvl="1" indent="-227965">
              <a:lnSpc>
                <a:spcPts val="2710"/>
              </a:lnSpc>
              <a:spcBef>
                <a:spcPts val="484"/>
              </a:spcBef>
              <a:buFont typeface="Arial"/>
              <a:buChar char="•"/>
              <a:tabLst>
                <a:tab pos="699135" algn="l"/>
              </a:tabLst>
            </a:pPr>
            <a:r>
              <a:rPr sz="2800" spc="-5" dirty="0">
                <a:latin typeface="Calibri"/>
                <a:cs typeface="Calibri"/>
              </a:rPr>
              <a:t>Leading </a:t>
            </a:r>
            <a:r>
              <a:rPr sz="2800" spc="-10" dirty="0">
                <a:latin typeface="Calibri"/>
                <a:cs typeface="Calibri"/>
              </a:rPr>
              <a:t>question </a:t>
            </a:r>
            <a:r>
              <a:rPr sz="2800" spc="-15" dirty="0">
                <a:latin typeface="Calibri"/>
                <a:cs typeface="Calibri"/>
              </a:rPr>
              <a:t>to </a:t>
            </a:r>
            <a:r>
              <a:rPr sz="2800" u="heavy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not</a:t>
            </a:r>
            <a:r>
              <a:rPr sz="2800" spc="-5" dirty="0">
                <a:latin typeface="Calibri"/>
                <a:cs typeface="Calibri"/>
              </a:rPr>
              <a:t> ask: </a:t>
            </a:r>
            <a:r>
              <a:rPr sz="2800" spc="-40" dirty="0">
                <a:latin typeface="Calibri"/>
                <a:cs typeface="Calibri"/>
              </a:rPr>
              <a:t>“You </a:t>
            </a:r>
            <a:r>
              <a:rPr sz="2800" spc="-5" dirty="0">
                <a:latin typeface="Calibri"/>
                <a:cs typeface="Calibri"/>
              </a:rPr>
              <a:t>had </a:t>
            </a:r>
            <a:r>
              <a:rPr sz="2800" dirty="0">
                <a:latin typeface="Calibri"/>
                <a:cs typeface="Calibri"/>
              </a:rPr>
              <a:t>a </a:t>
            </a:r>
            <a:r>
              <a:rPr sz="2800" spc="-5" dirty="0">
                <a:latin typeface="Calibri"/>
                <a:cs typeface="Calibri"/>
              </a:rPr>
              <a:t>lot of </a:t>
            </a:r>
            <a:r>
              <a:rPr sz="2800" spc="-10" dirty="0">
                <a:latin typeface="Calibri"/>
                <a:cs typeface="Calibri"/>
              </a:rPr>
              <a:t>alcohol that  night,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right?”</a:t>
            </a:r>
            <a:endParaRPr sz="2800">
              <a:latin typeface="Calibri"/>
              <a:cs typeface="Calibri"/>
            </a:endParaRPr>
          </a:p>
          <a:p>
            <a:pPr marL="698500" marR="231775" lvl="1" indent="-229235">
              <a:lnSpc>
                <a:spcPct val="80400"/>
              </a:lnSpc>
              <a:spcBef>
                <a:spcPts val="415"/>
              </a:spcBef>
              <a:buFont typeface="Arial"/>
              <a:buChar char="•"/>
              <a:tabLst>
                <a:tab pos="698500" algn="l"/>
              </a:tabLst>
            </a:pPr>
            <a:r>
              <a:rPr sz="2800" spc="-5" dirty="0">
                <a:latin typeface="Calibri"/>
                <a:cs typeface="Calibri"/>
              </a:rPr>
              <a:t>This type of </a:t>
            </a:r>
            <a:r>
              <a:rPr sz="2800" spc="-10" dirty="0">
                <a:latin typeface="Calibri"/>
                <a:cs typeface="Calibri"/>
              </a:rPr>
              <a:t>question could </a:t>
            </a:r>
            <a:r>
              <a:rPr sz="2800" spc="-15" dirty="0">
                <a:latin typeface="Calibri"/>
                <a:cs typeface="Calibri"/>
              </a:rPr>
              <a:t>initiate </a:t>
            </a:r>
            <a:r>
              <a:rPr sz="2800" spc="-10" dirty="0">
                <a:latin typeface="Calibri"/>
                <a:cs typeface="Calibri"/>
              </a:rPr>
              <a:t>thoughts </a:t>
            </a:r>
            <a:r>
              <a:rPr sz="2800" spc="-5" dirty="0">
                <a:latin typeface="Calibri"/>
                <a:cs typeface="Calibri"/>
              </a:rPr>
              <a:t>of victim  </a:t>
            </a:r>
            <a:r>
              <a:rPr sz="2800" dirty="0">
                <a:latin typeface="Calibri"/>
                <a:cs typeface="Calibri"/>
              </a:rPr>
              <a:t>blaming, so </a:t>
            </a:r>
            <a:r>
              <a:rPr sz="2800" spc="-15" dirty="0">
                <a:latin typeface="Calibri"/>
                <a:cs typeface="Calibri"/>
              </a:rPr>
              <a:t>instead </a:t>
            </a:r>
            <a:r>
              <a:rPr sz="2800" dirty="0">
                <a:latin typeface="Calibri"/>
                <a:cs typeface="Calibri"/>
              </a:rPr>
              <a:t>ask </a:t>
            </a:r>
            <a:r>
              <a:rPr sz="2800" spc="-5" dirty="0">
                <a:latin typeface="Calibri"/>
                <a:cs typeface="Calibri"/>
              </a:rPr>
              <a:t>“Did </a:t>
            </a:r>
            <a:r>
              <a:rPr sz="2800" spc="-15" dirty="0">
                <a:latin typeface="Calibri"/>
                <a:cs typeface="Calibri"/>
              </a:rPr>
              <a:t>you </a:t>
            </a:r>
            <a:r>
              <a:rPr sz="2800" spc="-25" dirty="0">
                <a:latin typeface="Calibri"/>
                <a:cs typeface="Calibri"/>
              </a:rPr>
              <a:t>have </a:t>
            </a:r>
            <a:r>
              <a:rPr sz="2800" spc="-10" dirty="0">
                <a:latin typeface="Calibri"/>
                <a:cs typeface="Calibri"/>
              </a:rPr>
              <a:t>alcohol that night? </a:t>
            </a:r>
            <a:r>
              <a:rPr sz="2800" spc="-5" dirty="0">
                <a:latin typeface="Calibri"/>
                <a:cs typeface="Calibri"/>
              </a:rPr>
              <a:t>If  </a:t>
            </a:r>
            <a:r>
              <a:rPr sz="2800" spc="-20" dirty="0">
                <a:latin typeface="Calibri"/>
                <a:cs typeface="Calibri"/>
              </a:rPr>
              <a:t>so, </a:t>
            </a:r>
            <a:r>
              <a:rPr sz="2800" spc="-5" dirty="0">
                <a:latin typeface="Calibri"/>
                <a:cs typeface="Calibri"/>
              </a:rPr>
              <a:t>how </a:t>
            </a:r>
            <a:r>
              <a:rPr sz="2800" dirty="0">
                <a:latin typeface="Calibri"/>
                <a:cs typeface="Calibri"/>
              </a:rPr>
              <a:t>much do </a:t>
            </a:r>
            <a:r>
              <a:rPr sz="2800" spc="-15" dirty="0">
                <a:latin typeface="Calibri"/>
                <a:cs typeface="Calibri"/>
              </a:rPr>
              <a:t>you </a:t>
            </a:r>
            <a:r>
              <a:rPr sz="2800" dirty="0">
                <a:latin typeface="Calibri"/>
                <a:cs typeface="Calibri"/>
              </a:rPr>
              <a:t>think </a:t>
            </a:r>
            <a:r>
              <a:rPr sz="2800" spc="-15" dirty="0">
                <a:latin typeface="Calibri"/>
                <a:cs typeface="Calibri"/>
              </a:rPr>
              <a:t>you </a:t>
            </a:r>
            <a:r>
              <a:rPr sz="2800" spc="-10" dirty="0">
                <a:latin typeface="Calibri"/>
                <a:cs typeface="Calibri"/>
              </a:rPr>
              <a:t>had/were</a:t>
            </a:r>
            <a:r>
              <a:rPr sz="2800" spc="5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served?”</a:t>
            </a:r>
            <a:endParaRPr sz="2800">
              <a:latin typeface="Calibri"/>
              <a:cs typeface="Calibri"/>
            </a:endParaRPr>
          </a:p>
          <a:p>
            <a:pPr marL="241935" marR="787400" indent="-228600">
              <a:lnSpc>
                <a:spcPct val="80000"/>
              </a:lnSpc>
              <a:spcBef>
                <a:spcPts val="1010"/>
              </a:spcBef>
              <a:buFont typeface="Arial"/>
              <a:buChar char="•"/>
              <a:tabLst>
                <a:tab pos="242570" algn="l"/>
              </a:tabLst>
            </a:pPr>
            <a:r>
              <a:rPr sz="2800" dirty="0">
                <a:latin typeface="Calibri"/>
                <a:cs typeface="Calibri"/>
              </a:rPr>
              <a:t>Ask </a:t>
            </a:r>
            <a:r>
              <a:rPr sz="2800" spc="-10" dirty="0">
                <a:latin typeface="Calibri"/>
                <a:cs typeface="Calibri"/>
              </a:rPr>
              <a:t>questions that </a:t>
            </a:r>
            <a:r>
              <a:rPr sz="2800" spc="-5" dirty="0">
                <a:latin typeface="Calibri"/>
                <a:cs typeface="Calibri"/>
              </a:rPr>
              <a:t>clarify the </a:t>
            </a:r>
            <a:r>
              <a:rPr sz="2800" spc="-10" dirty="0">
                <a:latin typeface="Calibri"/>
                <a:cs typeface="Calibri"/>
              </a:rPr>
              <a:t>incident </a:t>
            </a:r>
            <a:r>
              <a:rPr sz="2800" spc="-5" dirty="0">
                <a:latin typeface="Calibri"/>
                <a:cs typeface="Calibri"/>
              </a:rPr>
              <a:t>and the </a:t>
            </a:r>
            <a:r>
              <a:rPr sz="2800" spc="-15" dirty="0">
                <a:latin typeface="Calibri"/>
                <a:cs typeface="Calibri"/>
              </a:rPr>
              <a:t>information  </a:t>
            </a:r>
            <a:r>
              <a:rPr sz="2800" spc="-10" dirty="0">
                <a:latin typeface="Calibri"/>
                <a:cs typeface="Calibri"/>
              </a:rPr>
              <a:t>shared </a:t>
            </a:r>
            <a:r>
              <a:rPr sz="2800" spc="-5" dirty="0">
                <a:latin typeface="Calibri"/>
                <a:cs typeface="Calibri"/>
              </a:rPr>
              <a:t>by the </a:t>
            </a:r>
            <a:r>
              <a:rPr sz="2800" spc="-10" dirty="0">
                <a:latin typeface="Calibri"/>
                <a:cs typeface="Calibri"/>
              </a:rPr>
              <a:t>Respondent </a:t>
            </a:r>
            <a:r>
              <a:rPr sz="2800" spc="-5" dirty="0">
                <a:latin typeface="Calibri"/>
                <a:cs typeface="Calibri"/>
              </a:rPr>
              <a:t>and the</a:t>
            </a:r>
            <a:r>
              <a:rPr sz="2800" spc="4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Complainant.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880</Words>
  <Application>Microsoft Office PowerPoint</Application>
  <PresentationFormat>Widescreen</PresentationFormat>
  <Paragraphs>80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Times New Roman</vt:lpstr>
      <vt:lpstr>Office Theme</vt:lpstr>
      <vt:lpstr>DOS Hearing Council Training module part I</vt:lpstr>
      <vt:lpstr>Process &amp; Pertinent Information</vt:lpstr>
      <vt:lpstr>The code of conduct</vt:lpstr>
      <vt:lpstr>Standard of proof</vt:lpstr>
      <vt:lpstr>Due process</vt:lpstr>
      <vt:lpstr>Fundamental fairness</vt:lpstr>
      <vt:lpstr>Hearing decorum/impactful  questioning</vt:lpstr>
      <vt:lpstr>Hearing decorum</vt:lpstr>
      <vt:lpstr>Asking impactful &amp; effective questions</vt:lpstr>
      <vt:lpstr>Asking impactful &amp; effective questions cont.</vt:lpstr>
      <vt:lpstr>Student Sexual misconduct questioning</vt:lpstr>
      <vt:lpstr>Student Sexual misconduct questioning Cont.</vt:lpstr>
      <vt:lpstr>Force, Consent, Incapacitation Cont. 1</vt:lpstr>
      <vt:lpstr>Force, Consent, Incapacitation Cont. 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DOS Hearing Council</dc:title>
  <dc:subject>Module 1 of training for hearing boards</dc:subject>
  <cp:lastModifiedBy>Horrar,David Paul</cp:lastModifiedBy>
  <cp:revision>1</cp:revision>
  <dcterms:created xsi:type="dcterms:W3CDTF">2021-01-08T21:28:41Z</dcterms:created>
  <dcterms:modified xsi:type="dcterms:W3CDTF">2021-01-08T21:30:22Z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2020-12-17T00:00:00Z</vt:filetime>
  </property>
  <property fmtid="{D5CDD505-2E9C-101B-9397-08002B2CF9AE}" pid="3" name="LastSaved">
    <vt:filetime>2021-01-08T00:00:00Z</vt:filetime>
  </property>
</Properties>
</file>